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s/slide18.xml" ContentType="application/vnd.openxmlformats-officedocument.presentationml.slide+xml"/>
  <Override PartName="/ppt/slides/slide17.xml" ContentType="application/vnd.openxmlformats-officedocument.presentationml.slide+xml"/>
  <Override PartName="/ppt/slideMasters/slideMaster2.xml" ContentType="application/vnd.openxmlformats-officedocument.presentationml.slideMaster+xml"/>
  <Override PartName="/ppt/slideLayouts/slideLayout2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notesSlides/notesSlide1.xml" ContentType="application/vnd.openxmlformats-officedocument.presentationml.notesSlide+xml"/>
  <Override PartName="/ppt/slideLayouts/slideLayout4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authors.xml" ContentType="application/vnd.ms-powerpoint.authors+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95" r:id="rId2"/>
  </p:sldMasterIdLst>
  <p:notesMasterIdLst>
    <p:notesMasterId r:id="rId21"/>
  </p:notesMasterIdLst>
  <p:sldIdLst>
    <p:sldId id="5851" r:id="rId3"/>
    <p:sldId id="320" r:id="rId4"/>
    <p:sldId id="502" r:id="rId5"/>
    <p:sldId id="5841" r:id="rId6"/>
    <p:sldId id="5849" r:id="rId7"/>
    <p:sldId id="5850" r:id="rId8"/>
    <p:sldId id="493" r:id="rId9"/>
    <p:sldId id="304" r:id="rId10"/>
    <p:sldId id="458" r:id="rId11"/>
    <p:sldId id="469" r:id="rId12"/>
    <p:sldId id="494" r:id="rId13"/>
    <p:sldId id="497" r:id="rId14"/>
    <p:sldId id="506" r:id="rId15"/>
    <p:sldId id="498" r:id="rId16"/>
    <p:sldId id="503" r:id="rId17"/>
    <p:sldId id="288" r:id="rId18"/>
    <p:sldId id="501" r:id="rId19"/>
    <p:sldId id="50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7A5346-9806-D001-DC5B-717D5EC20FB0}" name="Douglas, Terry L CIV USARMY CENWP (USA)" initials="D(" userId="S::terry.l.douglas@usace.army.mil::0156fb6d-4277-4cc8-adc8-defad096e023" providerId="AD"/>
  <p188:author id="{BE95347C-923D-F5A0-CC81-009B70712320}" name="Chase, Matthew T CIV USARMY CENWP (USA)" initials="CMTCUC(" userId="S::Matthew.T.Chase@usace.army.mil::e6878a11-4ff8-4721-b35b-5fa2d58598a5" providerId="AD"/>
  <p188:author id="{E01F268B-E83A-3ADE-7EF1-622E967740EA}" name="Echols, Amy M CIV USARMY CENWO (USA)" initials="E(" userId="S::amy.m.echols@usace.army.mil::f577b376-64f0-4633-9028-35e611b9f9a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36" autoAdjust="0"/>
    <p:restoredTop sz="94660"/>
  </p:normalViewPr>
  <p:slideViewPr>
    <p:cSldViewPr snapToGrid="0">
      <p:cViewPr varScale="1">
        <p:scale>
          <a:sx n="116" d="100"/>
          <a:sy n="116" d="100"/>
        </p:scale>
        <p:origin x="126"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8/10/relationships/authors" Target="author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28"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61CD8E-D9E0-4C52-897E-5AC0B2416DEA}"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CDB2BB-6ECE-402D-A669-3F346522EB9A}" type="slidenum">
              <a:rPr lang="en-US" smtClean="0"/>
              <a:t>‹#›</a:t>
            </a:fld>
            <a:endParaRPr lang="en-US"/>
          </a:p>
        </p:txBody>
      </p:sp>
    </p:spTree>
    <p:extLst>
      <p:ext uri="{BB962C8B-B14F-4D97-AF65-F5344CB8AC3E}">
        <p14:creationId xmlns:p14="http://schemas.microsoft.com/office/powerpoint/2010/main" val="2318924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 typeface="Arial" panose="020B0604020202020204" pitchFamily="34" charset="0"/>
              <a:buNone/>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The spillway can be powered from either powerhouse. Availability of power to the spillway is not dependent on the availability of power from the grid. Spillway power is dependent of the availability of the station service power and the integrity of the power distributions system.</a:t>
            </a:r>
          </a:p>
          <a:p>
            <a:pPr marL="0" indent="0" defTabSz="931774">
              <a:buFont typeface="Arial" panose="020B0604020202020204" pitchFamily="34" charset="0"/>
              <a:buNone/>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Again, powerhouse 1 and 2 can provide power to the spillway. However, only powerhouse 1 is capable of black starting. Powerhouse 1 station service Unit O can provide power to station service including the spillway. Powerhouse 1 Units 3 and 4 can run station service, but cannot black start. Powerhouse 2 fish units have been tested to run station service, but cannot black start. However, the fish units can run islanded and feed the spillway if they don’t trip during a seismic event. Fish units in powerhouse 2 do not have black start capabilities and there are no approved plans to make them black start capable. </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baseline="0" dirty="0">
              <a:effectLst/>
              <a:latin typeface="Arial" panose="020B0604020202020204" pitchFamily="34" charset="0"/>
              <a:cs typeface="Times New Roman" panose="02020603050405020304" pitchFamily="18" charset="0"/>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The fragility and restoration curves from HAZUS were used to estimate the probability of failure for black starting the powerhouse service units. A lognormal distribution for damage was estimated as a function of the PGA. Lognormal distributions for restoration times given a damage state were used to estimate whether the damage to the service units could be repaired by comparing the restoration times to the hydraulic estimates for overtopping the dam.  </a:t>
            </a:r>
          </a:p>
          <a:p>
            <a:pPr marL="0" indent="0" defTabSz="931774">
              <a:buFont typeface="Arial" panose="020B0604020202020204" pitchFamily="34" charset="0"/>
              <a:buNone/>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indent="0" defTabSz="931774">
              <a:buFont typeface="Arial" panose="020B0604020202020204" pitchFamily="34" charset="0"/>
              <a:buNone/>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indent="0" defTabSz="931774">
              <a:buFont typeface="Arial" panose="020B0604020202020204" pitchFamily="34" charset="0"/>
              <a:buNone/>
              <a:defRPr/>
            </a:pPr>
            <a:endParaRPr lang="en-US" sz="1800" b="0" baseline="0" dirty="0">
              <a:effectLst/>
              <a:latin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FFDA528-728F-49EF-8B76-37CE9AE8B61A}" type="slidenum">
              <a:rPr lang="en-US" smtClean="0"/>
              <a:t>9</a:t>
            </a:fld>
            <a:endParaRPr lang="en-US" dirty="0"/>
          </a:p>
        </p:txBody>
      </p:sp>
    </p:spTree>
    <p:extLst>
      <p:ext uri="{BB962C8B-B14F-4D97-AF65-F5344CB8AC3E}">
        <p14:creationId xmlns:p14="http://schemas.microsoft.com/office/powerpoint/2010/main" val="1326263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32465"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8FFDA528-728F-49EF-8B76-37CE9AE8B61A}" type="slidenum">
              <a:rPr lang="en-US" smtClean="0"/>
              <a:t>10</a:t>
            </a:fld>
            <a:endParaRPr lang="en-US" dirty="0"/>
          </a:p>
        </p:txBody>
      </p:sp>
    </p:spTree>
    <p:extLst>
      <p:ext uri="{BB962C8B-B14F-4D97-AF65-F5344CB8AC3E}">
        <p14:creationId xmlns:p14="http://schemas.microsoft.com/office/powerpoint/2010/main" val="2772566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1598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58444664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70905605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23060754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14041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28828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6986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3" name="TextBox 2">
            <a:extLst>
              <a:ext uri="{FF2B5EF4-FFF2-40B4-BE49-F238E27FC236}">
                <a16:creationId xmlns:a16="http://schemas.microsoft.com/office/drawing/2014/main" id="{C0EBCA84-BF8D-8CE9-25EE-47A10AC6EEA9}"/>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3E324FDA-9DFA-B1FA-233E-CEC578F5DC38}"/>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848210406"/>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3" name="TextBox 2">
            <a:extLst>
              <a:ext uri="{FF2B5EF4-FFF2-40B4-BE49-F238E27FC236}">
                <a16:creationId xmlns:a16="http://schemas.microsoft.com/office/drawing/2014/main" id="{81292DAF-DE46-BEB0-5812-5AEA7EA55B1D}"/>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EB3741F4-6942-39B9-4C2A-EC362AED24B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943310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3" name="TextBox 2">
            <a:extLst>
              <a:ext uri="{FF2B5EF4-FFF2-40B4-BE49-F238E27FC236}">
                <a16:creationId xmlns:a16="http://schemas.microsoft.com/office/drawing/2014/main" id="{56E92F9C-F1BF-1032-DEE7-3B3C7C702CF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3DD2DB02-1EAC-F468-8568-063E458E41DB}"/>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504040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751315CF-1510-AF16-98A1-740F77BF8E1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866E71BE-710A-80AF-D67C-C6F333CA62F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908630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865123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68686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5" name="TextBox 4">
            <a:extLst>
              <a:ext uri="{FF2B5EF4-FFF2-40B4-BE49-F238E27FC236}">
                <a16:creationId xmlns:a16="http://schemas.microsoft.com/office/drawing/2014/main" id="{F3C45007-C018-65D5-7601-F812200EA28D}"/>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CB047AE2-5CEC-03F1-8116-6BF170127B10}"/>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574394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rgbClr val="68686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4" name="TextBox 3">
            <a:extLst>
              <a:ext uri="{FF2B5EF4-FFF2-40B4-BE49-F238E27FC236}">
                <a16:creationId xmlns:a16="http://schemas.microsoft.com/office/drawing/2014/main" id="{0E1460FC-FE57-A6CD-A3B3-147F54F6FBA5}"/>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873F45BE-56DF-EA80-8B02-9D2295BBB70E}"/>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4076630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rgbClr val="68686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8" name="TextBox 7">
            <a:extLst>
              <a:ext uri="{FF2B5EF4-FFF2-40B4-BE49-F238E27FC236}">
                <a16:creationId xmlns:a16="http://schemas.microsoft.com/office/drawing/2014/main" id="{640158CF-2BC2-A4D6-6B44-4924003B6DC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9" name="TextBox 8">
            <a:extLst>
              <a:ext uri="{FF2B5EF4-FFF2-40B4-BE49-F238E27FC236}">
                <a16:creationId xmlns:a16="http://schemas.microsoft.com/office/drawing/2014/main" id="{AC5E2103-792C-5ABA-79CD-5EFEDE16A50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679706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rgbClr val="6868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4" name="Text Placeholder 3">
            <a:extLst>
              <a:ext uri="{FF2B5EF4-FFF2-40B4-BE49-F238E27FC236}">
                <a16:creationId xmlns:a16="http://schemas.microsoft.com/office/drawing/2014/main" id="{F172BA2B-7CAB-919C-E3E1-008FBE00D9A9}"/>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168D9662-4D30-B05D-87D2-BAB6F6C1970A}"/>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AE7540DE-01E8-59FD-84BB-1952D8E43D33}"/>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3203289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rgbClr val="68686A"/>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6" name="Text Placeholder 3">
            <a:extLst>
              <a:ext uri="{FF2B5EF4-FFF2-40B4-BE49-F238E27FC236}">
                <a16:creationId xmlns:a16="http://schemas.microsoft.com/office/drawing/2014/main" id="{7C8FFCB1-B5EF-363F-B395-D82A1C7D586C}"/>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748C1CEF-D529-0498-AD24-5C49A811763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83086C4F-E66A-9D8D-1D82-CA127439F6F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724382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rgbClr val="68686A"/>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6" name="Text Placeholder 3">
            <a:extLst>
              <a:ext uri="{FF2B5EF4-FFF2-40B4-BE49-F238E27FC236}">
                <a16:creationId xmlns:a16="http://schemas.microsoft.com/office/drawing/2014/main" id="{462F7541-94C0-104F-0148-6568113B1521}"/>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18A9F37A-F5CD-5934-B994-A2EBFB25EC8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CE6994CC-551B-D799-3651-9FD0C52FDA4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316991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rgbClr val="68686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Text Placeholder 3">
            <a:extLst>
              <a:ext uri="{FF2B5EF4-FFF2-40B4-BE49-F238E27FC236}">
                <a16:creationId xmlns:a16="http://schemas.microsoft.com/office/drawing/2014/main" id="{0320A3AC-26E8-703D-F2DB-6CF0BB3506E3}"/>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44CEEA6F-B00D-83C9-07DD-25385D17834D}"/>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9" name="TextBox 8">
            <a:extLst>
              <a:ext uri="{FF2B5EF4-FFF2-40B4-BE49-F238E27FC236}">
                <a16:creationId xmlns:a16="http://schemas.microsoft.com/office/drawing/2014/main" id="{5165E0B9-7CDD-EC3C-7149-CFF585569899}"/>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632744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bg>
      <p:bgPr>
        <a:solidFill>
          <a:srgbClr val="68686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6" name="Text Placeholder 3">
            <a:extLst>
              <a:ext uri="{FF2B5EF4-FFF2-40B4-BE49-F238E27FC236}">
                <a16:creationId xmlns:a16="http://schemas.microsoft.com/office/drawing/2014/main" id="{8739D8DC-D02A-5555-8C00-605A3F1C59AA}"/>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98D17D42-BFE8-D222-BA02-3767EAAEA05C}"/>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10" name="TextBox 9">
            <a:extLst>
              <a:ext uri="{FF2B5EF4-FFF2-40B4-BE49-F238E27FC236}">
                <a16:creationId xmlns:a16="http://schemas.microsoft.com/office/drawing/2014/main" id="{25A547F2-F377-5357-4C3A-02BAFEA2C27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188992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 1 Column">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413D6DD5-BF7B-4667-8702-CCEA9DBDB417}"/>
              </a:ext>
            </a:extLst>
          </p:cNvPr>
          <p:cNvSpPr>
            <a:spLocks noGrp="1"/>
          </p:cNvSpPr>
          <p:nvPr>
            <p:ph type="dt" sz="half" idx="11"/>
          </p:nvPr>
        </p:nvSpPr>
        <p:spPr/>
        <p:txBody>
          <a:bodyPr/>
          <a:lstStyle/>
          <a:p>
            <a:fld id="{B9CFF159-3E9B-4189-9906-58D5E1A07582}" type="datetime1">
              <a:rPr lang="en-US" smtClean="0"/>
              <a:t>9/13/2023</a:t>
            </a:fld>
            <a:endParaRPr lang="en-US"/>
          </a:p>
        </p:txBody>
      </p:sp>
      <p:sp>
        <p:nvSpPr>
          <p:cNvPr id="5" name="Footer Placeholder 3">
            <a:extLst>
              <a:ext uri="{FF2B5EF4-FFF2-40B4-BE49-F238E27FC236}">
                <a16:creationId xmlns:a16="http://schemas.microsoft.com/office/drawing/2014/main" id="{0AC4DA0D-6CDE-48B8-B860-B1B95F40E86A}"/>
              </a:ext>
            </a:extLst>
          </p:cNvPr>
          <p:cNvSpPr>
            <a:spLocks noGrp="1"/>
          </p:cNvSpPr>
          <p:nvPr>
            <p:ph type="ftr" sz="quarter" idx="12"/>
          </p:nvPr>
        </p:nvSpPr>
        <p:spPr/>
        <p:txBody>
          <a:bodyPr/>
          <a:lstStyle/>
          <a:p>
            <a:r>
              <a:rPr lang="en-US"/>
              <a:t>TEMPLATE SLIDE DECK</a:t>
            </a:r>
          </a:p>
        </p:txBody>
      </p:sp>
      <p:sp>
        <p:nvSpPr>
          <p:cNvPr id="4" name="Content Placeholder 2"/>
          <p:cNvSpPr>
            <a:spLocks noGrp="1"/>
          </p:cNvSpPr>
          <p:nvPr>
            <p:ph sz="quarter" idx="10"/>
          </p:nvPr>
        </p:nvSpPr>
        <p:spPr>
          <a:xfrm>
            <a:off x="266700" y="1028700"/>
            <a:ext cx="11658600" cy="5600700"/>
          </a:xfrm>
        </p:spPr>
        <p:txBody>
          <a:bodyPr/>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331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2623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20735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268027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6708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224408516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800">
                <a:solidFill>
                  <a:schemeClr val="tx1">
                    <a:lumMod val="75000"/>
                    <a:lumOff val="25000"/>
                  </a:schemeClr>
                </a:solidFill>
              </a:defRPr>
            </a:lvl1pPr>
            <a:lvl2pPr>
              <a:defRPr sz="1800">
                <a:solidFill>
                  <a:schemeClr val="tx1">
                    <a:lumMod val="75000"/>
                    <a:lumOff val="25000"/>
                  </a:schemeClr>
                </a:solidFill>
              </a:defRPr>
            </a:lvl2pPr>
            <a:lvl3pPr>
              <a:defRPr sz="18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800">
                <a:solidFill>
                  <a:schemeClr val="tx1">
                    <a:lumMod val="75000"/>
                    <a:lumOff val="25000"/>
                  </a:schemeClr>
                </a:solidFill>
              </a:defRPr>
            </a:lvl1pPr>
            <a:lvl2pPr>
              <a:defRPr sz="1800">
                <a:solidFill>
                  <a:schemeClr val="tx1">
                    <a:lumMod val="75000"/>
                    <a:lumOff val="25000"/>
                  </a:schemeClr>
                </a:solidFill>
              </a:defRPr>
            </a:lvl2pPr>
            <a:lvl3pPr>
              <a:defRPr sz="18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8673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20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800">
                <a:solidFill>
                  <a:schemeClr val="tx1">
                    <a:lumMod val="75000"/>
                    <a:lumOff val="25000"/>
                  </a:schemeClr>
                </a:solidFill>
              </a:defRPr>
            </a:lvl1pPr>
            <a:lvl2pPr>
              <a:defRPr sz="1800">
                <a:solidFill>
                  <a:schemeClr val="tx1">
                    <a:lumMod val="75000"/>
                    <a:lumOff val="25000"/>
                  </a:schemeClr>
                </a:solidFill>
              </a:defRPr>
            </a:lvl2pPr>
            <a:lvl3pPr>
              <a:defRPr sz="18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800">
                <a:solidFill>
                  <a:schemeClr val="tx1">
                    <a:lumMod val="75000"/>
                    <a:lumOff val="25000"/>
                  </a:schemeClr>
                </a:solidFill>
              </a:defRPr>
            </a:lvl1pPr>
            <a:lvl2pPr>
              <a:defRPr sz="1800">
                <a:solidFill>
                  <a:schemeClr val="tx1">
                    <a:lumMod val="75000"/>
                    <a:lumOff val="25000"/>
                  </a:schemeClr>
                </a:solidFill>
              </a:defRPr>
            </a:lvl2pPr>
            <a:lvl3pPr>
              <a:defRPr sz="18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20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7453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800">
                <a:solidFill>
                  <a:schemeClr val="tx1">
                    <a:lumMod val="75000"/>
                    <a:lumOff val="25000"/>
                  </a:schemeClr>
                </a:solidFill>
              </a:defRPr>
            </a:lvl1pPr>
            <a:lvl2pPr>
              <a:defRPr sz="1800">
                <a:solidFill>
                  <a:schemeClr val="tx1">
                    <a:lumMod val="75000"/>
                    <a:lumOff val="25000"/>
                  </a:schemeClr>
                </a:solidFill>
              </a:defRPr>
            </a:lvl2pPr>
            <a:lvl3pPr>
              <a:defRPr sz="18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800">
                <a:solidFill>
                  <a:schemeClr val="tx1">
                    <a:lumMod val="75000"/>
                    <a:lumOff val="25000"/>
                  </a:schemeClr>
                </a:solidFill>
              </a:defRPr>
            </a:lvl1pPr>
            <a:lvl2pPr>
              <a:defRPr sz="1800">
                <a:solidFill>
                  <a:schemeClr val="tx1">
                    <a:lumMod val="75000"/>
                    <a:lumOff val="25000"/>
                  </a:schemeClr>
                </a:solidFill>
              </a:defRPr>
            </a:lvl2pPr>
            <a:lvl3pPr>
              <a:defRPr sz="18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4687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800">
                <a:solidFill>
                  <a:schemeClr val="tx1">
                    <a:lumMod val="75000"/>
                    <a:lumOff val="25000"/>
                  </a:schemeClr>
                </a:solidFill>
              </a:defRPr>
            </a:lvl1pPr>
            <a:lvl2pPr>
              <a:defRPr sz="1800">
                <a:solidFill>
                  <a:schemeClr val="tx1">
                    <a:lumMod val="75000"/>
                    <a:lumOff val="25000"/>
                  </a:schemeClr>
                </a:solidFill>
              </a:defRPr>
            </a:lvl2pPr>
            <a:lvl3pPr>
              <a:defRPr sz="18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800">
                <a:solidFill>
                  <a:schemeClr val="tx1">
                    <a:lumMod val="75000"/>
                    <a:lumOff val="25000"/>
                  </a:schemeClr>
                </a:solidFill>
              </a:defRPr>
            </a:lvl1pPr>
            <a:lvl2pPr>
              <a:defRPr sz="1800">
                <a:solidFill>
                  <a:schemeClr val="tx1">
                    <a:lumMod val="75000"/>
                    <a:lumOff val="25000"/>
                  </a:schemeClr>
                </a:solidFill>
              </a:defRPr>
            </a:lvl2pPr>
            <a:lvl3pPr>
              <a:defRPr sz="18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41473489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1400">
                <a:solidFill>
                  <a:schemeClr val="tx1">
                    <a:lumMod val="75000"/>
                    <a:lumOff val="25000"/>
                  </a:schemeClr>
                </a:solidFill>
              </a:defRPr>
            </a:lvl1pPr>
            <a:lvl2pPr>
              <a:defRPr sz="1400">
                <a:solidFill>
                  <a:schemeClr val="tx1">
                    <a:lumMod val="75000"/>
                    <a:lumOff val="25000"/>
                  </a:schemeClr>
                </a:solidFill>
              </a:defRPr>
            </a:lvl2pPr>
            <a:lvl3pPr>
              <a:defRPr sz="14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1400">
                <a:solidFill>
                  <a:schemeClr val="tx1">
                    <a:lumMod val="75000"/>
                    <a:lumOff val="25000"/>
                  </a:schemeClr>
                </a:solidFill>
              </a:defRPr>
            </a:lvl1pPr>
            <a:lvl2pPr>
              <a:defRPr sz="1400">
                <a:solidFill>
                  <a:schemeClr val="tx1">
                    <a:lumMod val="75000"/>
                    <a:lumOff val="25000"/>
                  </a:schemeClr>
                </a:solidFill>
              </a:defRPr>
            </a:lvl2pPr>
            <a:lvl3pPr>
              <a:defRPr sz="14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1400">
                <a:solidFill>
                  <a:schemeClr val="tx1">
                    <a:lumMod val="75000"/>
                    <a:lumOff val="25000"/>
                  </a:schemeClr>
                </a:solidFill>
              </a:defRPr>
            </a:lvl1pPr>
            <a:lvl2pPr>
              <a:defRPr sz="1400">
                <a:solidFill>
                  <a:schemeClr val="tx1">
                    <a:lumMod val="75000"/>
                    <a:lumOff val="25000"/>
                  </a:schemeClr>
                </a:solidFill>
              </a:defRPr>
            </a:lvl2pPr>
            <a:lvl3pPr>
              <a:defRPr sz="14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1400">
                <a:solidFill>
                  <a:schemeClr val="tx1">
                    <a:lumMod val="75000"/>
                    <a:lumOff val="25000"/>
                  </a:schemeClr>
                </a:solidFill>
              </a:defRPr>
            </a:lvl1pPr>
            <a:lvl2pPr>
              <a:defRPr sz="1400">
                <a:solidFill>
                  <a:schemeClr val="tx1">
                    <a:lumMod val="75000"/>
                    <a:lumOff val="25000"/>
                  </a:schemeClr>
                </a:solidFill>
              </a:defRPr>
            </a:lvl2pPr>
            <a:lvl3pPr>
              <a:defRPr sz="14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111474931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1400">
                <a:solidFill>
                  <a:schemeClr val="tx1">
                    <a:lumMod val="75000"/>
                    <a:lumOff val="25000"/>
                  </a:schemeClr>
                </a:solidFill>
              </a:defRPr>
            </a:lvl1pPr>
            <a:lvl2pPr>
              <a:defRPr sz="1400">
                <a:solidFill>
                  <a:schemeClr val="tx1">
                    <a:lumMod val="75000"/>
                    <a:lumOff val="25000"/>
                  </a:schemeClr>
                </a:solidFill>
              </a:defRPr>
            </a:lvl2pPr>
            <a:lvl3pPr>
              <a:defRPr sz="14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1400">
                <a:solidFill>
                  <a:schemeClr val="tx1">
                    <a:lumMod val="75000"/>
                    <a:lumOff val="25000"/>
                  </a:schemeClr>
                </a:solidFill>
              </a:defRPr>
            </a:lvl1pPr>
            <a:lvl2pPr>
              <a:defRPr sz="1400">
                <a:solidFill>
                  <a:schemeClr val="tx1">
                    <a:lumMod val="75000"/>
                    <a:lumOff val="25000"/>
                  </a:schemeClr>
                </a:solidFill>
              </a:defRPr>
            </a:lvl2pPr>
            <a:lvl3pPr>
              <a:defRPr sz="14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1400">
                <a:solidFill>
                  <a:schemeClr val="tx1">
                    <a:lumMod val="75000"/>
                    <a:lumOff val="25000"/>
                  </a:schemeClr>
                </a:solidFill>
              </a:defRPr>
            </a:lvl1pPr>
            <a:lvl2pPr>
              <a:defRPr sz="1400">
                <a:solidFill>
                  <a:schemeClr val="tx1">
                    <a:lumMod val="75000"/>
                    <a:lumOff val="25000"/>
                  </a:schemeClr>
                </a:solidFill>
              </a:defRPr>
            </a:lvl2pPr>
            <a:lvl3pPr>
              <a:defRPr sz="14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1400">
                <a:solidFill>
                  <a:schemeClr val="tx1">
                    <a:lumMod val="75000"/>
                    <a:lumOff val="25000"/>
                  </a:schemeClr>
                </a:solidFill>
              </a:defRPr>
            </a:lvl1pPr>
            <a:lvl2pPr>
              <a:defRPr sz="1400">
                <a:solidFill>
                  <a:schemeClr val="tx1">
                    <a:lumMod val="75000"/>
                    <a:lumOff val="25000"/>
                  </a:schemeClr>
                </a:solidFill>
              </a:defRPr>
            </a:lvl2pPr>
            <a:lvl3pPr>
              <a:defRPr sz="14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1671406575"/>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1400">
                <a:solidFill>
                  <a:schemeClr val="tx1">
                    <a:lumMod val="75000"/>
                    <a:lumOff val="25000"/>
                  </a:schemeClr>
                </a:solidFill>
              </a:defRPr>
            </a:lvl1pPr>
            <a:lvl2pPr>
              <a:defRPr sz="1400">
                <a:solidFill>
                  <a:schemeClr val="tx1">
                    <a:lumMod val="75000"/>
                    <a:lumOff val="25000"/>
                  </a:schemeClr>
                </a:solidFill>
              </a:defRPr>
            </a:lvl2pPr>
            <a:lvl3pPr>
              <a:defRPr sz="14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1400">
                <a:solidFill>
                  <a:schemeClr val="tx1">
                    <a:lumMod val="75000"/>
                    <a:lumOff val="25000"/>
                  </a:schemeClr>
                </a:solidFill>
              </a:defRPr>
            </a:lvl1pPr>
            <a:lvl2pPr>
              <a:defRPr sz="1400">
                <a:solidFill>
                  <a:schemeClr val="tx1">
                    <a:lumMod val="75000"/>
                    <a:lumOff val="25000"/>
                  </a:schemeClr>
                </a:solidFill>
              </a:defRPr>
            </a:lvl2pPr>
            <a:lvl3pPr>
              <a:defRPr sz="14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1400">
                <a:solidFill>
                  <a:schemeClr val="tx1">
                    <a:lumMod val="75000"/>
                    <a:lumOff val="25000"/>
                  </a:schemeClr>
                </a:solidFill>
              </a:defRPr>
            </a:lvl1pPr>
            <a:lvl2pPr>
              <a:defRPr sz="1400">
                <a:solidFill>
                  <a:schemeClr val="tx1">
                    <a:lumMod val="75000"/>
                    <a:lumOff val="25000"/>
                  </a:schemeClr>
                </a:solidFill>
              </a:defRPr>
            </a:lvl2pPr>
            <a:lvl3pPr>
              <a:defRPr sz="1400">
                <a:solidFill>
                  <a:schemeClr val="tx1">
                    <a:lumMod val="75000"/>
                    <a:lumOff val="25000"/>
                  </a:schemeClr>
                </a:solidFill>
              </a:defRPr>
            </a:lvl3pPr>
            <a:lvl4pP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57235909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273358292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1558834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4802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136709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3" name="TextBox 2">
            <a:extLst>
              <a:ext uri="{FF2B5EF4-FFF2-40B4-BE49-F238E27FC236}">
                <a16:creationId xmlns:a16="http://schemas.microsoft.com/office/drawing/2014/main" id="{C0EBCA84-BF8D-8CE9-25EE-47A10AC6EEA9}"/>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5" name="TextBox 4">
            <a:extLst>
              <a:ext uri="{FF2B5EF4-FFF2-40B4-BE49-F238E27FC236}">
                <a16:creationId xmlns:a16="http://schemas.microsoft.com/office/drawing/2014/main" id="{3E324FDA-9DFA-B1FA-233E-CEC578F5DC38}"/>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85607456"/>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3" name="TextBox 2">
            <a:extLst>
              <a:ext uri="{FF2B5EF4-FFF2-40B4-BE49-F238E27FC236}">
                <a16:creationId xmlns:a16="http://schemas.microsoft.com/office/drawing/2014/main" id="{81292DAF-DE46-BEB0-5812-5AEA7EA55B1D}"/>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EB3741F4-6942-39B9-4C2A-EC362AED24B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36123490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
        <p:nvSpPr>
          <p:cNvPr id="3" name="TextBox 2">
            <a:extLst>
              <a:ext uri="{FF2B5EF4-FFF2-40B4-BE49-F238E27FC236}">
                <a16:creationId xmlns:a16="http://schemas.microsoft.com/office/drawing/2014/main" id="{56E92F9C-F1BF-1032-DEE7-3B3C7C702CF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3DD2DB02-1EAC-F468-8568-063E458E41DB}"/>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3488268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
        <p:nvSpPr>
          <p:cNvPr id="3" name="TextBox 2">
            <a:extLst>
              <a:ext uri="{FF2B5EF4-FFF2-40B4-BE49-F238E27FC236}">
                <a16:creationId xmlns:a16="http://schemas.microsoft.com/office/drawing/2014/main" id="{751315CF-1510-AF16-98A1-740F77BF8E1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866E71BE-710A-80AF-D67C-C6F333CA62F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416370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68686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5" name="TextBox 4">
            <a:extLst>
              <a:ext uri="{FF2B5EF4-FFF2-40B4-BE49-F238E27FC236}">
                <a16:creationId xmlns:a16="http://schemas.microsoft.com/office/drawing/2014/main" id="{F3C45007-C018-65D5-7601-F812200EA28D}"/>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8" name="TextBox 7">
            <a:extLst>
              <a:ext uri="{FF2B5EF4-FFF2-40B4-BE49-F238E27FC236}">
                <a16:creationId xmlns:a16="http://schemas.microsoft.com/office/drawing/2014/main" id="{CB047AE2-5CEC-03F1-8116-6BF170127B10}"/>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6157014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rgbClr val="68686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4" name="TextBox 3">
            <a:extLst>
              <a:ext uri="{FF2B5EF4-FFF2-40B4-BE49-F238E27FC236}">
                <a16:creationId xmlns:a16="http://schemas.microsoft.com/office/drawing/2014/main" id="{0E1460FC-FE57-A6CD-A3B3-147F54F6FBA5}"/>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8" name="TextBox 7">
            <a:extLst>
              <a:ext uri="{FF2B5EF4-FFF2-40B4-BE49-F238E27FC236}">
                <a16:creationId xmlns:a16="http://schemas.microsoft.com/office/drawing/2014/main" id="{873F45BE-56DF-EA80-8B02-9D2295BBB70E}"/>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26755489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rgbClr val="68686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8" name="TextBox 7">
            <a:extLst>
              <a:ext uri="{FF2B5EF4-FFF2-40B4-BE49-F238E27FC236}">
                <a16:creationId xmlns:a16="http://schemas.microsoft.com/office/drawing/2014/main" id="{640158CF-2BC2-A4D6-6B44-4924003B6DC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9" name="TextBox 8">
            <a:extLst>
              <a:ext uri="{FF2B5EF4-FFF2-40B4-BE49-F238E27FC236}">
                <a16:creationId xmlns:a16="http://schemas.microsoft.com/office/drawing/2014/main" id="{AC5E2103-792C-5ABA-79CD-5EFEDE16A50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799241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20580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rgbClr val="6868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6" name="TextBox 5">
            <a:extLst>
              <a:ext uri="{FF2B5EF4-FFF2-40B4-BE49-F238E27FC236}">
                <a16:creationId xmlns:a16="http://schemas.microsoft.com/office/drawing/2014/main" id="{168D9662-4D30-B05D-87D2-BAB6F6C1970A}"/>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8" name="TextBox 7">
            <a:extLst>
              <a:ext uri="{FF2B5EF4-FFF2-40B4-BE49-F238E27FC236}">
                <a16:creationId xmlns:a16="http://schemas.microsoft.com/office/drawing/2014/main" id="{AE7540DE-01E8-59FD-84BB-1952D8E43D33}"/>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405674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rgbClr val="68686A"/>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TextBox 6">
            <a:extLst>
              <a:ext uri="{FF2B5EF4-FFF2-40B4-BE49-F238E27FC236}">
                <a16:creationId xmlns:a16="http://schemas.microsoft.com/office/drawing/2014/main" id="{748C1CEF-D529-0498-AD24-5C49A811763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8" name="TextBox 7">
            <a:extLst>
              <a:ext uri="{FF2B5EF4-FFF2-40B4-BE49-F238E27FC236}">
                <a16:creationId xmlns:a16="http://schemas.microsoft.com/office/drawing/2014/main" id="{83086C4F-E66A-9D8D-1D82-CA127439F6F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3804931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rgbClr val="68686A"/>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TextBox 6">
            <a:extLst>
              <a:ext uri="{FF2B5EF4-FFF2-40B4-BE49-F238E27FC236}">
                <a16:creationId xmlns:a16="http://schemas.microsoft.com/office/drawing/2014/main" id="{18A9F37A-F5CD-5934-B994-A2EBFB25EC8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8" name="TextBox 7">
            <a:extLst>
              <a:ext uri="{FF2B5EF4-FFF2-40B4-BE49-F238E27FC236}">
                <a16:creationId xmlns:a16="http://schemas.microsoft.com/office/drawing/2014/main" id="{CE6994CC-551B-D799-3651-9FD0C52FDA4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27873253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rgbClr val="68686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8" name="TextBox 7">
            <a:extLst>
              <a:ext uri="{FF2B5EF4-FFF2-40B4-BE49-F238E27FC236}">
                <a16:creationId xmlns:a16="http://schemas.microsoft.com/office/drawing/2014/main" id="{44CEEA6F-B00D-83C9-07DD-25385D17834D}"/>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9" name="TextBox 8">
            <a:extLst>
              <a:ext uri="{FF2B5EF4-FFF2-40B4-BE49-F238E27FC236}">
                <a16:creationId xmlns:a16="http://schemas.microsoft.com/office/drawing/2014/main" id="{5165E0B9-7CDD-EC3C-7149-CFF585569899}"/>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3413123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bg>
      <p:bgPr>
        <a:solidFill>
          <a:srgbClr val="68686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9" name="TextBox 8">
            <a:extLst>
              <a:ext uri="{FF2B5EF4-FFF2-40B4-BE49-F238E27FC236}">
                <a16:creationId xmlns:a16="http://schemas.microsoft.com/office/drawing/2014/main" id="{98D17D42-BFE8-D222-BA02-3767EAAEA05C}"/>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10" name="TextBox 9">
            <a:extLst>
              <a:ext uri="{FF2B5EF4-FFF2-40B4-BE49-F238E27FC236}">
                <a16:creationId xmlns:a16="http://schemas.microsoft.com/office/drawing/2014/main" id="{25A547F2-F377-5357-4C3A-02BAFEA2C27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3682103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Content - 1 Column">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413D6DD5-BF7B-4667-8702-CCEA9DBDB417}"/>
              </a:ext>
            </a:extLst>
          </p:cNvPr>
          <p:cNvSpPr>
            <a:spLocks noGrp="1"/>
          </p:cNvSpPr>
          <p:nvPr>
            <p:ph type="dt" sz="half" idx="11"/>
          </p:nvPr>
        </p:nvSpPr>
        <p:spPr/>
        <p:txBody>
          <a:bodyPr/>
          <a:lstStyle/>
          <a:p>
            <a:fld id="{B9CFF159-3E9B-4189-9906-58D5E1A07582}" type="datetime1">
              <a:rPr lang="en-US" smtClean="0"/>
              <a:t>9/14/2023</a:t>
            </a:fld>
            <a:endParaRPr lang="en-US"/>
          </a:p>
        </p:txBody>
      </p:sp>
      <p:sp>
        <p:nvSpPr>
          <p:cNvPr id="5" name="Footer Placeholder 3">
            <a:extLst>
              <a:ext uri="{FF2B5EF4-FFF2-40B4-BE49-F238E27FC236}">
                <a16:creationId xmlns:a16="http://schemas.microsoft.com/office/drawing/2014/main" id="{0AC4DA0D-6CDE-48B8-B860-B1B95F40E86A}"/>
              </a:ext>
            </a:extLst>
          </p:cNvPr>
          <p:cNvSpPr>
            <a:spLocks noGrp="1"/>
          </p:cNvSpPr>
          <p:nvPr>
            <p:ph type="ftr" sz="quarter" idx="12"/>
          </p:nvPr>
        </p:nvSpPr>
        <p:spPr/>
        <p:txBody>
          <a:bodyPr/>
          <a:lstStyle/>
          <a:p>
            <a:r>
              <a:rPr lang="en-US"/>
              <a:t>TEMPLATE SLIDE DECK</a:t>
            </a:r>
          </a:p>
        </p:txBody>
      </p:sp>
      <p:sp>
        <p:nvSpPr>
          <p:cNvPr id="4" name="Content Placeholder 2"/>
          <p:cNvSpPr>
            <a:spLocks noGrp="1"/>
          </p:cNvSpPr>
          <p:nvPr>
            <p:ph sz="quarter" idx="10"/>
          </p:nvPr>
        </p:nvSpPr>
        <p:spPr>
          <a:xfrm>
            <a:off x="266700" y="1028700"/>
            <a:ext cx="11658600" cy="5600700"/>
          </a:xfrm>
        </p:spPr>
        <p:txBody>
          <a:bodyPr/>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2536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_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1277873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66CC4-DDE7-43FB-50A2-DA8DDFA2E8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F2D087-4151-7866-B54A-71A1762F72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0EE82-AA83-73E5-4084-C9D7585C4BA4}"/>
              </a:ext>
            </a:extLst>
          </p:cNvPr>
          <p:cNvSpPr>
            <a:spLocks noGrp="1"/>
          </p:cNvSpPr>
          <p:nvPr>
            <p:ph type="dt" sz="half" idx="10"/>
          </p:nvPr>
        </p:nvSpPr>
        <p:spPr/>
        <p:txBody>
          <a:bodyPr/>
          <a:lstStyle/>
          <a:p>
            <a:fld id="{4CF37C7E-CEDA-441A-A32F-BED78C680F1D}" type="datetimeFigureOut">
              <a:rPr lang="en-US" smtClean="0"/>
              <a:t>9/14/2023</a:t>
            </a:fld>
            <a:endParaRPr lang="en-US"/>
          </a:p>
        </p:txBody>
      </p:sp>
      <p:sp>
        <p:nvSpPr>
          <p:cNvPr id="5" name="Footer Placeholder 4">
            <a:extLst>
              <a:ext uri="{FF2B5EF4-FFF2-40B4-BE49-F238E27FC236}">
                <a16:creationId xmlns:a16="http://schemas.microsoft.com/office/drawing/2014/main" id="{FD8E9795-170B-F25F-A92E-87448FDA14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6F7EF-C505-8E72-8923-3D764B82D35D}"/>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2792619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cSld name="Dk Gray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a:solidFill>
                <a:schemeClr val="tx2"/>
              </a:solidFill>
            </a:endParaRPr>
          </a:p>
        </p:txBody>
      </p:sp>
      <p:sp>
        <p:nvSpPr>
          <p:cNvPr id="2" name="Date Placeholder 1">
            <a:extLst>
              <a:ext uri="{FF2B5EF4-FFF2-40B4-BE49-F238E27FC236}">
                <a16:creationId xmlns:a16="http://schemas.microsoft.com/office/drawing/2014/main" id="{D3EC45B9-ABB2-408A-BD5E-B4CCDFDC2F1E}"/>
              </a:ext>
            </a:extLst>
          </p:cNvPr>
          <p:cNvSpPr>
            <a:spLocks noGrp="1"/>
          </p:cNvSpPr>
          <p:nvPr>
            <p:ph type="dt" sz="half" idx="10"/>
          </p:nvPr>
        </p:nvSpPr>
        <p:spPr/>
        <p:txBody>
          <a:bodyPr/>
          <a:lstStyle>
            <a:lvl1pPr>
              <a:defRPr>
                <a:solidFill>
                  <a:schemeClr val="tx2"/>
                </a:solidFill>
              </a:defRPr>
            </a:lvl1pPr>
          </a:lstStyle>
          <a:p>
            <a:endParaRPr lang="en-US"/>
          </a:p>
        </p:txBody>
      </p:sp>
      <p:sp>
        <p:nvSpPr>
          <p:cNvPr id="3" name="Footer Placeholder 2">
            <a:extLst>
              <a:ext uri="{FF2B5EF4-FFF2-40B4-BE49-F238E27FC236}">
                <a16:creationId xmlns:a16="http://schemas.microsoft.com/office/drawing/2014/main" id="{B0DE2C9B-237D-4F24-B1FF-38F6D4E87739}"/>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8504524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600B49CA-4DEB-408E-9745-EC74E7EB9D5C}"/>
              </a:ext>
            </a:extLst>
          </p:cNvPr>
          <p:cNvSpPr>
            <a:spLocks noGrp="1"/>
          </p:cNvSpPr>
          <p:nvPr>
            <p:ph type="dt" sz="half" idx="11"/>
          </p:nvPr>
        </p:nvSpPr>
        <p:spPr/>
        <p:txBody>
          <a:bodyPr/>
          <a:lstStyle/>
          <a:p>
            <a:endParaRPr lang="en-US"/>
          </a:p>
        </p:txBody>
      </p:sp>
      <p:sp>
        <p:nvSpPr>
          <p:cNvPr id="4" name="Footer Placeholder 3">
            <a:extLst>
              <a:ext uri="{FF2B5EF4-FFF2-40B4-BE49-F238E27FC236}">
                <a16:creationId xmlns:a16="http://schemas.microsoft.com/office/drawing/2014/main" id="{2FAD068D-CC04-4E33-93D3-D6E3FD4F3557}"/>
              </a:ext>
            </a:extLst>
          </p:cNvPr>
          <p:cNvSpPr>
            <a:spLocks noGrp="1"/>
          </p:cNvSpPr>
          <p:nvPr>
            <p:ph type="ftr" sz="quarter" idx="12"/>
          </p:nvPr>
        </p:nvSpPr>
        <p:spPr/>
        <p:txBody>
          <a:bodyPr/>
          <a:lstStyle/>
          <a:p>
            <a:endParaRPr lang="en-US"/>
          </a:p>
        </p:txBody>
      </p:sp>
      <p:sp>
        <p:nvSpPr>
          <p:cNvPr id="6" name="Content Placeholder 2"/>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5578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07600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Content - Text + Imag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US" dirty="0"/>
          </a:p>
        </p:txBody>
      </p:sp>
      <p:sp>
        <p:nvSpPr>
          <p:cNvPr id="5" name="Content Placeholder 3"/>
          <p:cNvSpPr>
            <a:spLocks noGrp="1"/>
          </p:cNvSpPr>
          <p:nvPr>
            <p:ph sz="quarter" idx="10"/>
          </p:nvPr>
        </p:nvSpPr>
        <p:spPr>
          <a:xfrm>
            <a:off x="365760" y="1252728"/>
            <a:ext cx="5577840" cy="5257800"/>
          </a:xfrm>
        </p:spPr>
        <p:txBody>
          <a:bodyPr lIns="0" tIns="0" rIns="0" bIns="0" numCol="1" spcCol="228600"/>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1"/>
          </p:nvPr>
        </p:nvSpPr>
        <p:spPr>
          <a:xfrm>
            <a:off x="6240024" y="1252728"/>
            <a:ext cx="5577840" cy="5257800"/>
          </a:xfrm>
        </p:spPr>
        <p:txBody>
          <a:bodyPr/>
          <a:lstStyle/>
          <a:p>
            <a:r>
              <a:rPr lang="en-US"/>
              <a:t>Click icon to add picture</a:t>
            </a:r>
            <a:endParaRPr lang="en-US" dirty="0"/>
          </a:p>
        </p:txBody>
      </p:sp>
    </p:spTree>
    <p:extLst>
      <p:ext uri="{BB962C8B-B14F-4D97-AF65-F5344CB8AC3E}">
        <p14:creationId xmlns:p14="http://schemas.microsoft.com/office/powerpoint/2010/main" val="1367206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3527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865406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81694656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image" Target="../media/image4.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theme" Target="../theme/theme2.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image" Target="../media/image1.png"/><Relationship Id="rId8"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266700" y="319470"/>
            <a:ext cx="681666" cy="451942"/>
          </a:xfrm>
          <a:prstGeom prst="rect">
            <a:avLst/>
          </a:prstGeom>
        </p:spPr>
      </p:pic>
    </p:spTree>
    <p:extLst>
      <p:ext uri="{BB962C8B-B14F-4D97-AF65-F5344CB8AC3E}">
        <p14:creationId xmlns:p14="http://schemas.microsoft.com/office/powerpoint/2010/main" val="75083359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34"/>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5"/>
          <a:stretch>
            <a:fillRect/>
          </a:stretch>
        </p:blipFill>
        <p:spPr>
          <a:xfrm>
            <a:off x="266700" y="319470"/>
            <a:ext cx="681666" cy="451942"/>
          </a:xfrm>
          <a:prstGeom prst="rect">
            <a:avLst/>
          </a:prstGeom>
        </p:spPr>
      </p:pic>
      <p:sp>
        <p:nvSpPr>
          <p:cNvPr id="2" name="TextBox 1">
            <a:extLst>
              <a:ext uri="{FF2B5EF4-FFF2-40B4-BE49-F238E27FC236}">
                <a16:creationId xmlns:a16="http://schemas.microsoft.com/office/drawing/2014/main" id="{13C93DB8-8109-4839-4533-D52647F330B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3" name="TextBox 2">
            <a:extLst>
              <a:ext uri="{FF2B5EF4-FFF2-40B4-BE49-F238E27FC236}">
                <a16:creationId xmlns:a16="http://schemas.microsoft.com/office/drawing/2014/main" id="{D4AA7094-B510-FCCE-91B2-CBD23BFDE2C0}"/>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268137243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67F763-0DE4-4F54-8653-D122B4B9BAF5}"/>
              </a:ext>
            </a:extLst>
          </p:cNvPr>
          <p:cNvSpPr>
            <a:spLocks noGrp="1"/>
          </p:cNvSpPr>
          <p:nvPr>
            <p:ph type="title"/>
          </p:nvPr>
        </p:nvSpPr>
        <p:spPr/>
        <p:txBody>
          <a:bodyPr>
            <a:normAutofit/>
          </a:bodyPr>
          <a:lstStyle/>
          <a:p>
            <a:r>
              <a:rPr lang="en-US" dirty="0"/>
              <a:t>Bonneville Lock &amp; Dam</a:t>
            </a:r>
            <a:br>
              <a:rPr lang="en-US" dirty="0"/>
            </a:br>
            <a:br>
              <a:rPr lang="en-US" dirty="0"/>
            </a:br>
            <a:endParaRPr lang="en-US" dirty="0"/>
          </a:p>
        </p:txBody>
      </p:sp>
      <p:pic>
        <p:nvPicPr>
          <p:cNvPr id="3" name="Picture Placeholder 2" descr="A picture containing sky, outdoor&#10;&#10;Description automatically generated">
            <a:extLst>
              <a:ext uri="{FF2B5EF4-FFF2-40B4-BE49-F238E27FC236}">
                <a16:creationId xmlns:a16="http://schemas.microsoft.com/office/drawing/2014/main" id="{C1B0A982-211E-43E5-9F62-331E4B0844A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647" b="9647"/>
          <a:stretch>
            <a:fillRect/>
          </a:stretch>
        </p:blipFill>
        <p:spPr>
          <a:xfrm>
            <a:off x="6220045" y="113472"/>
            <a:ext cx="5705253" cy="3081131"/>
          </a:xfrm>
        </p:spPr>
      </p:pic>
      <p:pic>
        <p:nvPicPr>
          <p:cNvPr id="9" name="Picture Placeholder 8" descr="A picture containing person, outdoor, grass, military uniform&#10;&#10;Description automatically generated">
            <a:extLst>
              <a:ext uri="{FF2B5EF4-FFF2-40B4-BE49-F238E27FC236}">
                <a16:creationId xmlns:a16="http://schemas.microsoft.com/office/drawing/2014/main" id="{7F32E0F0-9705-435C-8ED4-ABB58A8F25F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4014" b="14014"/>
          <a:stretch>
            <a:fillRect/>
          </a:stretch>
        </p:blipFill>
        <p:spPr/>
      </p:pic>
      <p:sp>
        <p:nvSpPr>
          <p:cNvPr id="7" name="Text Placeholder 6">
            <a:extLst>
              <a:ext uri="{FF2B5EF4-FFF2-40B4-BE49-F238E27FC236}">
                <a16:creationId xmlns:a16="http://schemas.microsoft.com/office/drawing/2014/main" id="{2362E50E-1213-4526-A99D-2C65E825CB35}"/>
              </a:ext>
            </a:extLst>
          </p:cNvPr>
          <p:cNvSpPr>
            <a:spLocks noGrp="1"/>
          </p:cNvSpPr>
          <p:nvPr>
            <p:ph type="body" sz="quarter" idx="15"/>
          </p:nvPr>
        </p:nvSpPr>
        <p:spPr/>
        <p:txBody>
          <a:bodyPr/>
          <a:lstStyle/>
          <a:p>
            <a:endParaRPr lang="en-US" dirty="0"/>
          </a:p>
          <a:p>
            <a:endParaRPr lang="en-US" dirty="0"/>
          </a:p>
        </p:txBody>
      </p:sp>
    </p:spTree>
    <p:extLst>
      <p:ext uri="{BB962C8B-B14F-4D97-AF65-F5344CB8AC3E}">
        <p14:creationId xmlns:p14="http://schemas.microsoft.com/office/powerpoint/2010/main" val="3359125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CB2E157-D5C0-C1F6-FE84-76EDEF3E4331}"/>
              </a:ext>
            </a:extLst>
          </p:cNvPr>
          <p:cNvSpPr>
            <a:spLocks noGrp="1"/>
          </p:cNvSpPr>
          <p:nvPr>
            <p:ph sz="quarter" idx="10"/>
          </p:nvPr>
        </p:nvSpPr>
        <p:spPr/>
        <p:txBody>
          <a:bodyPr/>
          <a:lstStyle/>
          <a:p>
            <a:pPr lvl="1"/>
            <a:r>
              <a:rPr lang="en-US" sz="2000" dirty="0"/>
              <a:t>Electrical bus is not reliable, gantry cranes are currently operated from generators</a:t>
            </a:r>
          </a:p>
          <a:p>
            <a:pPr lvl="1"/>
            <a:r>
              <a:rPr lang="en-US" sz="2000" dirty="0"/>
              <a:t>To fuel the generators, a contract would need to be set up with a fuel company (not currently in place)</a:t>
            </a:r>
          </a:p>
          <a:p>
            <a:pPr lvl="1"/>
            <a:r>
              <a:rPr lang="en-US" sz="2000" dirty="0"/>
              <a:t>Reliability of infrastructure as a whole. A majority of the project components are original to construction of the project in the 1930’s</a:t>
            </a:r>
          </a:p>
          <a:p>
            <a:pPr lvl="1"/>
            <a:r>
              <a:rPr lang="en-US" sz="2000" dirty="0"/>
              <a:t>Deck panels have to be removed to the south due to load restrictions on the north fish passage bridge</a:t>
            </a:r>
          </a:p>
          <a:p>
            <a:pPr lvl="1"/>
            <a:r>
              <a:rPr lang="en-US" sz="2000" dirty="0"/>
              <a:t>Only one gantry crane has the bridle necessary to move a hoist</a:t>
            </a:r>
          </a:p>
          <a:p>
            <a:pPr lvl="1"/>
            <a:r>
              <a:rPr lang="en-US" sz="2000" b="1" dirty="0"/>
              <a:t>Before initiating the gate splitting process, inflow has to be above 680,000 cfs to provide protection for the stilling basin which limits the time we have to be able to successfully split gates</a:t>
            </a:r>
          </a:p>
          <a:p>
            <a:pPr lvl="1"/>
            <a:r>
              <a:rPr lang="en-US" sz="2000" b="1" dirty="0"/>
              <a:t>Significant concern around detaching the hoist lifting beam from the gate</a:t>
            </a:r>
          </a:p>
          <a:p>
            <a:pPr marL="0" lvl="1" indent="0">
              <a:buNone/>
            </a:pPr>
            <a:endParaRPr lang="en-US" sz="2000" dirty="0"/>
          </a:p>
          <a:p>
            <a:endParaRPr lang="en-US" sz="2000" dirty="0"/>
          </a:p>
        </p:txBody>
      </p:sp>
      <p:sp>
        <p:nvSpPr>
          <p:cNvPr id="2" name="Title 1"/>
          <p:cNvSpPr>
            <a:spLocks noGrp="1"/>
          </p:cNvSpPr>
          <p:nvPr>
            <p:ph type="title"/>
          </p:nvPr>
        </p:nvSpPr>
        <p:spPr/>
        <p:txBody>
          <a:bodyPr/>
          <a:lstStyle/>
          <a:p>
            <a:r>
              <a:rPr lang="en-US" dirty="0"/>
              <a:t>Gate splitting concerns</a:t>
            </a:r>
          </a:p>
        </p:txBody>
      </p:sp>
      <p:sp>
        <p:nvSpPr>
          <p:cNvPr id="4" name="Content Placeholder 6">
            <a:extLst>
              <a:ext uri="{FF2B5EF4-FFF2-40B4-BE49-F238E27FC236}">
                <a16:creationId xmlns:a16="http://schemas.microsoft.com/office/drawing/2014/main" id="{9A05136A-0764-435C-8E7D-E6115D63C4C1}"/>
              </a:ext>
            </a:extLst>
          </p:cNvPr>
          <p:cNvSpPr txBox="1">
            <a:spLocks/>
          </p:cNvSpPr>
          <p:nvPr/>
        </p:nvSpPr>
        <p:spPr>
          <a:xfrm>
            <a:off x="266700" y="2159000"/>
            <a:ext cx="10998200" cy="4470400"/>
          </a:xfrm>
          <a:prstGeom prst="rect">
            <a:avLst/>
          </a:prstGeom>
        </p:spPr>
        <p:txBody>
          <a:bodyPr/>
          <a:lst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lvl="1" indent="0">
              <a:buNone/>
            </a:pPr>
            <a:endParaRPr lang="en-US" sz="1800" dirty="0"/>
          </a:p>
        </p:txBody>
      </p:sp>
    </p:spTree>
    <p:extLst>
      <p:ext uri="{BB962C8B-B14F-4D97-AF65-F5344CB8AC3E}">
        <p14:creationId xmlns:p14="http://schemas.microsoft.com/office/powerpoint/2010/main" val="73718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553E12-4309-0C2A-EEB1-2E17A578BA7C}"/>
              </a:ext>
            </a:extLst>
          </p:cNvPr>
          <p:cNvSpPr>
            <a:spLocks noGrp="1"/>
          </p:cNvSpPr>
          <p:nvPr>
            <p:ph sz="quarter" idx="15"/>
          </p:nvPr>
        </p:nvSpPr>
        <p:spPr/>
        <p:txBody>
          <a:bodyPr/>
          <a:lstStyle/>
          <a:p>
            <a:r>
              <a:rPr lang="en-US" sz="2000" dirty="0"/>
              <a:t>Major Rehabilitation Evaluation</a:t>
            </a:r>
          </a:p>
          <a:p>
            <a:pPr lvl="1"/>
            <a:r>
              <a:rPr lang="en-US" sz="2000" dirty="0"/>
              <a:t>Paused due to funding</a:t>
            </a:r>
          </a:p>
          <a:p>
            <a:pPr lvl="1"/>
            <a:r>
              <a:rPr lang="en-US" sz="2000" dirty="0"/>
              <a:t>Restart in 2024- funded</a:t>
            </a:r>
          </a:p>
          <a:p>
            <a:pPr lvl="1"/>
            <a:endParaRPr lang="en-US" sz="2000" dirty="0"/>
          </a:p>
          <a:p>
            <a:pPr lvl="1"/>
            <a:endParaRPr lang="en-US" sz="2000" dirty="0"/>
          </a:p>
        </p:txBody>
      </p:sp>
      <p:sp>
        <p:nvSpPr>
          <p:cNvPr id="5" name="Content Placeholder 4">
            <a:extLst>
              <a:ext uri="{FF2B5EF4-FFF2-40B4-BE49-F238E27FC236}">
                <a16:creationId xmlns:a16="http://schemas.microsoft.com/office/drawing/2014/main" id="{629EC400-8EEF-117A-BFE9-4A8CB6EBDFDD}"/>
              </a:ext>
            </a:extLst>
          </p:cNvPr>
          <p:cNvSpPr>
            <a:spLocks noGrp="1"/>
          </p:cNvSpPr>
          <p:nvPr>
            <p:ph sz="quarter" idx="19"/>
          </p:nvPr>
        </p:nvSpPr>
        <p:spPr/>
        <p:txBody>
          <a:bodyPr/>
          <a:lstStyle/>
          <a:p>
            <a:r>
              <a:rPr lang="en-US" sz="2000" dirty="0"/>
              <a:t>Dam Safety		</a:t>
            </a:r>
          </a:p>
          <a:p>
            <a:pPr lvl="1"/>
            <a:r>
              <a:rPr lang="en-US" sz="2000" dirty="0"/>
              <a:t>Being presented at USACE HQ in November. (DSOG)</a:t>
            </a:r>
          </a:p>
          <a:p>
            <a:pPr lvl="1"/>
            <a:r>
              <a:rPr lang="en-US" sz="2000" dirty="0"/>
              <a:t>Issue Evaluation Study</a:t>
            </a:r>
          </a:p>
          <a:p>
            <a:pPr lvl="2"/>
            <a:r>
              <a:rPr lang="en-US" sz="2000" dirty="0"/>
              <a:t>Started in 2017, approaching finish.  Tied closely to MRR.</a:t>
            </a:r>
          </a:p>
          <a:p>
            <a:pPr lvl="1"/>
            <a:endParaRPr lang="en-US" sz="2000" dirty="0"/>
          </a:p>
          <a:p>
            <a:pPr lvl="1"/>
            <a:r>
              <a:rPr lang="en-US" sz="2000" dirty="0"/>
              <a:t>DSOG could recommend a Dam Safety Modification Study</a:t>
            </a:r>
          </a:p>
          <a:p>
            <a:pPr lvl="2"/>
            <a:r>
              <a:rPr lang="en-US" sz="2000" dirty="0"/>
              <a:t>More than just rehab</a:t>
            </a:r>
          </a:p>
          <a:p>
            <a:endParaRPr lang="en-US" sz="2000" dirty="0"/>
          </a:p>
          <a:p>
            <a:pPr lvl="1"/>
            <a:endParaRPr lang="en-US" sz="2000" dirty="0"/>
          </a:p>
          <a:p>
            <a:endParaRPr lang="en-US" sz="2000" dirty="0"/>
          </a:p>
        </p:txBody>
      </p:sp>
      <p:sp>
        <p:nvSpPr>
          <p:cNvPr id="3" name="Title 2">
            <a:extLst>
              <a:ext uri="{FF2B5EF4-FFF2-40B4-BE49-F238E27FC236}">
                <a16:creationId xmlns:a16="http://schemas.microsoft.com/office/drawing/2014/main" id="{E4EF8BFB-EF85-56C3-0AA6-E074632313D5}"/>
              </a:ext>
            </a:extLst>
          </p:cNvPr>
          <p:cNvSpPr>
            <a:spLocks noGrp="1"/>
          </p:cNvSpPr>
          <p:nvPr>
            <p:ph type="title"/>
          </p:nvPr>
        </p:nvSpPr>
        <p:spPr/>
        <p:txBody>
          <a:bodyPr/>
          <a:lstStyle/>
          <a:p>
            <a:r>
              <a:rPr lang="en-US" dirty="0"/>
              <a:t>Two Paths Forward</a:t>
            </a:r>
          </a:p>
        </p:txBody>
      </p:sp>
    </p:spTree>
    <p:extLst>
      <p:ext uri="{BB962C8B-B14F-4D97-AF65-F5344CB8AC3E}">
        <p14:creationId xmlns:p14="http://schemas.microsoft.com/office/powerpoint/2010/main" val="4129018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8AB0E9-BBD3-529C-BA9C-9D5EB7609B6C}"/>
              </a:ext>
            </a:extLst>
          </p:cNvPr>
          <p:cNvSpPr>
            <a:spLocks noGrp="1"/>
          </p:cNvSpPr>
          <p:nvPr>
            <p:ph sz="quarter" idx="10"/>
          </p:nvPr>
        </p:nvSpPr>
        <p:spPr/>
        <p:txBody>
          <a:bodyPr/>
          <a:lstStyle/>
          <a:p>
            <a:pPr lvl="1"/>
            <a:r>
              <a:rPr lang="en-US" dirty="0"/>
              <a:t>Nearing “End of Life” </a:t>
            </a:r>
          </a:p>
          <a:p>
            <a:pPr lvl="1"/>
            <a:r>
              <a:rPr lang="en-US" dirty="0"/>
              <a:t>Large cap- in progress.  Went through phase 1A, began design process in 2023 (several years, then construction contact)</a:t>
            </a:r>
          </a:p>
          <a:p>
            <a:pPr lvl="1"/>
            <a:r>
              <a:rPr lang="en-US" dirty="0"/>
              <a:t>Contract in the works is to rehab, not replace (extend life for ~20 years), funded by Large cap above.</a:t>
            </a:r>
          </a:p>
          <a:p>
            <a:endParaRPr lang="en-US" dirty="0"/>
          </a:p>
        </p:txBody>
      </p:sp>
      <p:sp>
        <p:nvSpPr>
          <p:cNvPr id="3" name="Title 2">
            <a:extLst>
              <a:ext uri="{FF2B5EF4-FFF2-40B4-BE49-F238E27FC236}">
                <a16:creationId xmlns:a16="http://schemas.microsoft.com/office/drawing/2014/main" id="{9616EB72-2AAA-0027-6A63-51824793EE3B}"/>
              </a:ext>
            </a:extLst>
          </p:cNvPr>
          <p:cNvSpPr>
            <a:spLocks noGrp="1"/>
          </p:cNvSpPr>
          <p:nvPr>
            <p:ph type="title"/>
          </p:nvPr>
        </p:nvSpPr>
        <p:spPr/>
        <p:txBody>
          <a:bodyPr/>
          <a:lstStyle/>
          <a:p>
            <a:r>
              <a:rPr lang="en-US" dirty="0"/>
              <a:t>Cranes</a:t>
            </a:r>
          </a:p>
        </p:txBody>
      </p:sp>
      <p:pic>
        <p:nvPicPr>
          <p:cNvPr id="4" name="Picture 3">
            <a:extLst>
              <a:ext uri="{FF2B5EF4-FFF2-40B4-BE49-F238E27FC236}">
                <a16:creationId xmlns:a16="http://schemas.microsoft.com/office/drawing/2014/main" id="{EC8D8C7A-2530-CACB-7534-52F8F0F7DAC1}"/>
              </a:ext>
            </a:extLst>
          </p:cNvPr>
          <p:cNvPicPr>
            <a:picLocks noChangeAspect="1"/>
          </p:cNvPicPr>
          <p:nvPr/>
        </p:nvPicPr>
        <p:blipFill>
          <a:blip r:embed="rId2"/>
          <a:stretch>
            <a:fillRect/>
          </a:stretch>
        </p:blipFill>
        <p:spPr>
          <a:xfrm>
            <a:off x="2000993" y="2770354"/>
            <a:ext cx="2591614" cy="3458559"/>
          </a:xfrm>
          <a:prstGeom prst="rect">
            <a:avLst/>
          </a:prstGeom>
        </p:spPr>
      </p:pic>
      <p:pic>
        <p:nvPicPr>
          <p:cNvPr id="5" name="Picture 4">
            <a:extLst>
              <a:ext uri="{FF2B5EF4-FFF2-40B4-BE49-F238E27FC236}">
                <a16:creationId xmlns:a16="http://schemas.microsoft.com/office/drawing/2014/main" id="{EFF5559C-453C-59E8-55F1-BBBE548E67C5}"/>
              </a:ext>
            </a:extLst>
          </p:cNvPr>
          <p:cNvPicPr>
            <a:picLocks noChangeAspect="1"/>
          </p:cNvPicPr>
          <p:nvPr/>
        </p:nvPicPr>
        <p:blipFill>
          <a:blip r:embed="rId3"/>
          <a:stretch>
            <a:fillRect/>
          </a:stretch>
        </p:blipFill>
        <p:spPr>
          <a:xfrm>
            <a:off x="7049321" y="3082669"/>
            <a:ext cx="4285859" cy="3212870"/>
          </a:xfrm>
          <a:prstGeom prst="rect">
            <a:avLst/>
          </a:prstGeom>
        </p:spPr>
      </p:pic>
    </p:spTree>
    <p:extLst>
      <p:ext uri="{BB962C8B-B14F-4D97-AF65-F5344CB8AC3E}">
        <p14:creationId xmlns:p14="http://schemas.microsoft.com/office/powerpoint/2010/main" val="874827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9CA00C3-58EB-9B98-8E03-6C6586B173D7}"/>
              </a:ext>
            </a:extLst>
          </p:cNvPr>
          <p:cNvSpPr>
            <a:spLocks noGrp="1"/>
          </p:cNvSpPr>
          <p:nvPr>
            <p:ph sz="quarter" idx="10"/>
          </p:nvPr>
        </p:nvSpPr>
        <p:spPr/>
        <p:txBody>
          <a:bodyPr/>
          <a:lstStyle/>
          <a:p>
            <a:r>
              <a:rPr lang="en-US" dirty="0"/>
              <a:t>Originally built with single brakes, these have failed.</a:t>
            </a:r>
          </a:p>
          <a:p>
            <a:r>
              <a:rPr lang="en-US" dirty="0"/>
              <a:t>Wire replacements are scheduled for next year (routine funding)</a:t>
            </a:r>
          </a:p>
          <a:p>
            <a:endParaRPr lang="en-US" dirty="0"/>
          </a:p>
        </p:txBody>
      </p:sp>
      <p:sp>
        <p:nvSpPr>
          <p:cNvPr id="3" name="Title 2">
            <a:extLst>
              <a:ext uri="{FF2B5EF4-FFF2-40B4-BE49-F238E27FC236}">
                <a16:creationId xmlns:a16="http://schemas.microsoft.com/office/drawing/2014/main" id="{81D77C9A-FEF6-4944-F6C9-1462BC9D6DAE}"/>
              </a:ext>
            </a:extLst>
          </p:cNvPr>
          <p:cNvSpPr>
            <a:spLocks noGrp="1"/>
          </p:cNvSpPr>
          <p:nvPr>
            <p:ph type="title"/>
          </p:nvPr>
        </p:nvSpPr>
        <p:spPr/>
        <p:txBody>
          <a:bodyPr/>
          <a:lstStyle/>
          <a:p>
            <a:r>
              <a:rPr lang="en-US" dirty="0"/>
              <a:t>Hoists</a:t>
            </a:r>
          </a:p>
        </p:txBody>
      </p:sp>
      <p:pic>
        <p:nvPicPr>
          <p:cNvPr id="5" name="Picture 4">
            <a:extLst>
              <a:ext uri="{FF2B5EF4-FFF2-40B4-BE49-F238E27FC236}">
                <a16:creationId xmlns:a16="http://schemas.microsoft.com/office/drawing/2014/main" id="{45BBCDD7-1C66-B9FD-A160-16279808FE2B}"/>
              </a:ext>
            </a:extLst>
          </p:cNvPr>
          <p:cNvPicPr>
            <a:picLocks noChangeAspect="1"/>
          </p:cNvPicPr>
          <p:nvPr/>
        </p:nvPicPr>
        <p:blipFill>
          <a:blip r:embed="rId2"/>
          <a:stretch>
            <a:fillRect/>
          </a:stretch>
        </p:blipFill>
        <p:spPr>
          <a:xfrm>
            <a:off x="2599038" y="1813476"/>
            <a:ext cx="6993924" cy="4671032"/>
          </a:xfrm>
          <a:prstGeom prst="rect">
            <a:avLst/>
          </a:prstGeom>
        </p:spPr>
      </p:pic>
    </p:spTree>
    <p:extLst>
      <p:ext uri="{BB962C8B-B14F-4D97-AF65-F5344CB8AC3E}">
        <p14:creationId xmlns:p14="http://schemas.microsoft.com/office/powerpoint/2010/main" val="1306021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764DD6-59DE-4C7C-B4AF-D787AEB8BDCE}"/>
              </a:ext>
            </a:extLst>
          </p:cNvPr>
          <p:cNvSpPr>
            <a:spLocks noGrp="1"/>
          </p:cNvSpPr>
          <p:nvPr>
            <p:ph sz="quarter" idx="10"/>
          </p:nvPr>
        </p:nvSpPr>
        <p:spPr/>
        <p:txBody>
          <a:bodyPr/>
          <a:lstStyle/>
          <a:p>
            <a:pPr lvl="1"/>
            <a:r>
              <a:rPr lang="en-US" sz="2000" dirty="0"/>
              <a:t>Repair pits do not meet numerous safety codes and cannot be utilized.</a:t>
            </a:r>
          </a:p>
          <a:p>
            <a:pPr lvl="1"/>
            <a:r>
              <a:rPr lang="en-US" sz="2000" dirty="0"/>
              <a:t>Gate have not been serviced in ~25 years.</a:t>
            </a:r>
          </a:p>
          <a:p>
            <a:pPr lvl="1"/>
            <a:r>
              <a:rPr lang="en-US" sz="2000" dirty="0"/>
              <a:t>Scheduled rehab has not been occurring (climbing inspections on TW side and ROV on FB side have occurred)</a:t>
            </a:r>
          </a:p>
          <a:p>
            <a:pPr lvl="1"/>
            <a:r>
              <a:rPr lang="en-US" sz="2000" dirty="0"/>
              <a:t>Contractor bids have come in over budget, so specs were revised and expect contract award FY24.  </a:t>
            </a:r>
          </a:p>
          <a:p>
            <a:pPr lvl="1"/>
            <a:endParaRPr lang="en-US" dirty="0"/>
          </a:p>
          <a:p>
            <a:pPr lvl="1"/>
            <a:endParaRPr lang="en-US" dirty="0"/>
          </a:p>
        </p:txBody>
      </p:sp>
      <p:sp>
        <p:nvSpPr>
          <p:cNvPr id="3" name="Title 2">
            <a:extLst>
              <a:ext uri="{FF2B5EF4-FFF2-40B4-BE49-F238E27FC236}">
                <a16:creationId xmlns:a16="http://schemas.microsoft.com/office/drawing/2014/main" id="{682D0A7E-0352-2C8C-62A4-46E700CCC182}"/>
              </a:ext>
            </a:extLst>
          </p:cNvPr>
          <p:cNvSpPr>
            <a:spLocks noGrp="1"/>
          </p:cNvSpPr>
          <p:nvPr>
            <p:ph type="title"/>
          </p:nvPr>
        </p:nvSpPr>
        <p:spPr/>
        <p:txBody>
          <a:bodyPr/>
          <a:lstStyle/>
          <a:p>
            <a:r>
              <a:rPr lang="en-US" dirty="0"/>
              <a:t>Gate Repair Pits</a:t>
            </a:r>
          </a:p>
        </p:txBody>
      </p:sp>
      <p:pic>
        <p:nvPicPr>
          <p:cNvPr id="5" name="Picture 4">
            <a:extLst>
              <a:ext uri="{FF2B5EF4-FFF2-40B4-BE49-F238E27FC236}">
                <a16:creationId xmlns:a16="http://schemas.microsoft.com/office/drawing/2014/main" id="{6816C78C-5329-FDD2-DF9B-85B3136E2C61}"/>
              </a:ext>
            </a:extLst>
          </p:cNvPr>
          <p:cNvPicPr>
            <a:picLocks noChangeAspect="1"/>
          </p:cNvPicPr>
          <p:nvPr/>
        </p:nvPicPr>
        <p:blipFill>
          <a:blip r:embed="rId2"/>
          <a:stretch>
            <a:fillRect/>
          </a:stretch>
        </p:blipFill>
        <p:spPr>
          <a:xfrm>
            <a:off x="3418681" y="2787651"/>
            <a:ext cx="5129010" cy="3841749"/>
          </a:xfrm>
          <a:prstGeom prst="rect">
            <a:avLst/>
          </a:prstGeom>
        </p:spPr>
      </p:pic>
    </p:spTree>
    <p:extLst>
      <p:ext uri="{BB962C8B-B14F-4D97-AF65-F5344CB8AC3E}">
        <p14:creationId xmlns:p14="http://schemas.microsoft.com/office/powerpoint/2010/main" val="2076248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4BDD87-974A-8660-CD51-FA45263235C7}"/>
              </a:ext>
            </a:extLst>
          </p:cNvPr>
          <p:cNvSpPr>
            <a:spLocks noGrp="1"/>
          </p:cNvSpPr>
          <p:nvPr>
            <p:ph sz="quarter" idx="10"/>
          </p:nvPr>
        </p:nvSpPr>
        <p:spPr/>
        <p:txBody>
          <a:bodyPr/>
          <a:lstStyle/>
          <a:p>
            <a:pPr lvl="0"/>
            <a:r>
              <a:rPr lang="en-US" noProof="0" dirty="0"/>
              <a:t>One section of Bridge span (B) is particularly deteriorated, limiting weight capacity.</a:t>
            </a:r>
          </a:p>
          <a:p>
            <a:pPr lvl="1"/>
            <a:r>
              <a:rPr lang="en-US" noProof="0" dirty="0"/>
              <a:t>Weight capacity limited to 11 tons</a:t>
            </a:r>
          </a:p>
          <a:p>
            <a:pPr lvl="1"/>
            <a:r>
              <a:rPr lang="en-US" noProof="0" dirty="0"/>
              <a:t>65T mobile crane cannot transport over spillway</a:t>
            </a:r>
          </a:p>
          <a:p>
            <a:pPr lvl="1"/>
            <a:r>
              <a:rPr lang="en-US" dirty="0"/>
              <a:t>Other spans also have weight restrictions</a:t>
            </a:r>
            <a:endParaRPr lang="en-US" noProof="0" dirty="0"/>
          </a:p>
          <a:p>
            <a:pPr lvl="0"/>
            <a:endParaRPr lang="en-US" noProof="0" dirty="0"/>
          </a:p>
          <a:p>
            <a:pPr lvl="0"/>
            <a:r>
              <a:rPr lang="en-US" noProof="0" dirty="0"/>
              <a:t>Temporary steel bridge installed over Span B is nearing end of life.</a:t>
            </a:r>
          </a:p>
          <a:p>
            <a:pPr lvl="1"/>
            <a:r>
              <a:rPr lang="en-US" noProof="0" dirty="0"/>
              <a:t>Installed in 2011 after Span B was closed to all traffic.</a:t>
            </a:r>
          </a:p>
          <a:p>
            <a:pPr lvl="1"/>
            <a:r>
              <a:rPr lang="en-US" noProof="0" dirty="0"/>
              <a:t>Plan forward is encompassed in MRR/large cap projects.  </a:t>
            </a:r>
          </a:p>
          <a:p>
            <a:endParaRPr lang="en-US" dirty="0"/>
          </a:p>
        </p:txBody>
      </p:sp>
      <p:sp>
        <p:nvSpPr>
          <p:cNvPr id="3" name="Title 2">
            <a:extLst>
              <a:ext uri="{FF2B5EF4-FFF2-40B4-BE49-F238E27FC236}">
                <a16:creationId xmlns:a16="http://schemas.microsoft.com/office/drawing/2014/main" id="{088256F3-4792-79A2-3BF0-AF8E514D4F79}"/>
              </a:ext>
            </a:extLst>
          </p:cNvPr>
          <p:cNvSpPr>
            <a:spLocks noGrp="1"/>
          </p:cNvSpPr>
          <p:nvPr>
            <p:ph type="title"/>
          </p:nvPr>
        </p:nvSpPr>
        <p:spPr/>
        <p:txBody>
          <a:bodyPr/>
          <a:lstStyle/>
          <a:p>
            <a:r>
              <a:rPr lang="en-US" dirty="0"/>
              <a:t>Bridge Spans</a:t>
            </a:r>
          </a:p>
        </p:txBody>
      </p:sp>
      <p:pic>
        <p:nvPicPr>
          <p:cNvPr id="4" name="Picture 3">
            <a:extLst>
              <a:ext uri="{FF2B5EF4-FFF2-40B4-BE49-F238E27FC236}">
                <a16:creationId xmlns:a16="http://schemas.microsoft.com/office/drawing/2014/main" id="{A8369A85-7C8E-BCAE-CD88-1B6BC094C35A}"/>
              </a:ext>
            </a:extLst>
          </p:cNvPr>
          <p:cNvPicPr>
            <a:picLocks noChangeAspect="1"/>
          </p:cNvPicPr>
          <p:nvPr/>
        </p:nvPicPr>
        <p:blipFill rotWithShape="1">
          <a:blip r:embed="rId2"/>
          <a:srcRect l="23127" r="8060"/>
          <a:stretch/>
        </p:blipFill>
        <p:spPr>
          <a:xfrm>
            <a:off x="8155459" y="2952632"/>
            <a:ext cx="3769841" cy="3676768"/>
          </a:xfrm>
          <a:prstGeom prst="rect">
            <a:avLst/>
          </a:prstGeom>
        </p:spPr>
      </p:pic>
    </p:spTree>
    <p:extLst>
      <p:ext uri="{BB962C8B-B14F-4D97-AF65-F5344CB8AC3E}">
        <p14:creationId xmlns:p14="http://schemas.microsoft.com/office/powerpoint/2010/main" val="2296352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prstGeom prst="rect">
            <a:avLst/>
          </a:prstGeom>
        </p:spPr>
        <p:txBody>
          <a:bodyPr/>
          <a:lstStyle/>
          <a:p>
            <a:endParaRPr lang="en-US" dirty="0"/>
          </a:p>
          <a:p>
            <a:endParaRPr lang="en-US" dirty="0"/>
          </a:p>
          <a:p>
            <a:endParaRPr lang="en-US" dirty="0"/>
          </a:p>
        </p:txBody>
      </p:sp>
      <p:sp>
        <p:nvSpPr>
          <p:cNvPr id="2" name="Title 1"/>
          <p:cNvSpPr>
            <a:spLocks noGrp="1"/>
          </p:cNvSpPr>
          <p:nvPr>
            <p:ph type="title"/>
          </p:nvPr>
        </p:nvSpPr>
        <p:spPr/>
        <p:txBody>
          <a:bodyPr/>
          <a:lstStyle/>
          <a:p>
            <a:r>
              <a:rPr lang="en-US" dirty="0"/>
              <a:t>spillway bridge spans repair – Continued </a:t>
            </a:r>
          </a:p>
        </p:txBody>
      </p:sp>
      <p:pic>
        <p:nvPicPr>
          <p:cNvPr id="7" name="Picture 6">
            <a:extLst>
              <a:ext uri="{FF2B5EF4-FFF2-40B4-BE49-F238E27FC236}">
                <a16:creationId xmlns:a16="http://schemas.microsoft.com/office/drawing/2014/main" id="{1C134383-7C1D-4F09-A414-A84B69DDFAC4}"/>
              </a:ext>
            </a:extLst>
          </p:cNvPr>
          <p:cNvPicPr>
            <a:picLocks noChangeAspect="1"/>
          </p:cNvPicPr>
          <p:nvPr/>
        </p:nvPicPr>
        <p:blipFill rotWithShape="1">
          <a:blip r:embed="rId2"/>
          <a:srcRect t="4547"/>
          <a:stretch/>
        </p:blipFill>
        <p:spPr>
          <a:xfrm>
            <a:off x="1546489" y="1153297"/>
            <a:ext cx="9376884" cy="5576988"/>
          </a:xfrm>
          <a:prstGeom prst="rect">
            <a:avLst/>
          </a:prstGeom>
        </p:spPr>
      </p:pic>
    </p:spTree>
    <p:extLst>
      <p:ext uri="{BB962C8B-B14F-4D97-AF65-F5344CB8AC3E}">
        <p14:creationId xmlns:p14="http://schemas.microsoft.com/office/powerpoint/2010/main" val="3243329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6C664-2D89-46F5-33CB-7C476C8ED28B}"/>
              </a:ext>
            </a:extLst>
          </p:cNvPr>
          <p:cNvSpPr>
            <a:spLocks noGrp="1"/>
          </p:cNvSpPr>
          <p:nvPr>
            <p:ph type="title"/>
          </p:nvPr>
        </p:nvSpPr>
        <p:spPr/>
        <p:txBody>
          <a:bodyPr/>
          <a:lstStyle/>
          <a:p>
            <a:r>
              <a:rPr lang="en-US" dirty="0"/>
              <a:t>Bridge Span B</a:t>
            </a:r>
          </a:p>
        </p:txBody>
      </p:sp>
      <p:pic>
        <p:nvPicPr>
          <p:cNvPr id="6" name="Picture 5">
            <a:extLst>
              <a:ext uri="{FF2B5EF4-FFF2-40B4-BE49-F238E27FC236}">
                <a16:creationId xmlns:a16="http://schemas.microsoft.com/office/drawing/2014/main" id="{4CDBC84E-7CBC-172F-96CF-C099AAAD34BC}"/>
              </a:ext>
            </a:extLst>
          </p:cNvPr>
          <p:cNvPicPr>
            <a:picLocks noChangeAspect="1"/>
          </p:cNvPicPr>
          <p:nvPr/>
        </p:nvPicPr>
        <p:blipFill>
          <a:blip r:embed="rId2"/>
          <a:stretch>
            <a:fillRect/>
          </a:stretch>
        </p:blipFill>
        <p:spPr>
          <a:xfrm>
            <a:off x="222638" y="1340483"/>
            <a:ext cx="3569832" cy="2387665"/>
          </a:xfrm>
          <a:prstGeom prst="rect">
            <a:avLst/>
          </a:prstGeom>
        </p:spPr>
      </p:pic>
      <p:pic>
        <p:nvPicPr>
          <p:cNvPr id="7" name="Picture 6">
            <a:extLst>
              <a:ext uri="{FF2B5EF4-FFF2-40B4-BE49-F238E27FC236}">
                <a16:creationId xmlns:a16="http://schemas.microsoft.com/office/drawing/2014/main" id="{7BDB3E31-EC8A-AA5F-490F-2E1EA18EC2C9}"/>
              </a:ext>
            </a:extLst>
          </p:cNvPr>
          <p:cNvPicPr>
            <a:picLocks noChangeAspect="1"/>
          </p:cNvPicPr>
          <p:nvPr/>
        </p:nvPicPr>
        <p:blipFill>
          <a:blip r:embed="rId3"/>
          <a:stretch>
            <a:fillRect/>
          </a:stretch>
        </p:blipFill>
        <p:spPr>
          <a:xfrm>
            <a:off x="7794071" y="1029582"/>
            <a:ext cx="3695487" cy="2471709"/>
          </a:xfrm>
          <a:prstGeom prst="rect">
            <a:avLst/>
          </a:prstGeom>
        </p:spPr>
      </p:pic>
      <p:pic>
        <p:nvPicPr>
          <p:cNvPr id="8" name="Picture 7">
            <a:extLst>
              <a:ext uri="{FF2B5EF4-FFF2-40B4-BE49-F238E27FC236}">
                <a16:creationId xmlns:a16="http://schemas.microsoft.com/office/drawing/2014/main" id="{8D749C12-B32C-FFAC-24A2-BA2E0CB3EE5C}"/>
              </a:ext>
            </a:extLst>
          </p:cNvPr>
          <p:cNvPicPr>
            <a:picLocks noChangeAspect="1"/>
          </p:cNvPicPr>
          <p:nvPr/>
        </p:nvPicPr>
        <p:blipFill>
          <a:blip r:embed="rId4"/>
          <a:stretch>
            <a:fillRect/>
          </a:stretch>
        </p:blipFill>
        <p:spPr>
          <a:xfrm>
            <a:off x="137561" y="3985471"/>
            <a:ext cx="3788821" cy="2534135"/>
          </a:xfrm>
          <a:prstGeom prst="rect">
            <a:avLst/>
          </a:prstGeom>
        </p:spPr>
      </p:pic>
      <p:pic>
        <p:nvPicPr>
          <p:cNvPr id="9" name="Picture 8">
            <a:extLst>
              <a:ext uri="{FF2B5EF4-FFF2-40B4-BE49-F238E27FC236}">
                <a16:creationId xmlns:a16="http://schemas.microsoft.com/office/drawing/2014/main" id="{C1E6690D-CF50-31BD-B868-586CF0774154}"/>
              </a:ext>
            </a:extLst>
          </p:cNvPr>
          <p:cNvPicPr>
            <a:picLocks noChangeAspect="1"/>
          </p:cNvPicPr>
          <p:nvPr/>
        </p:nvPicPr>
        <p:blipFill>
          <a:blip r:embed="rId5"/>
          <a:stretch>
            <a:fillRect/>
          </a:stretch>
        </p:blipFill>
        <p:spPr>
          <a:xfrm>
            <a:off x="4113746" y="2375139"/>
            <a:ext cx="3569832" cy="2387665"/>
          </a:xfrm>
          <a:prstGeom prst="rect">
            <a:avLst/>
          </a:prstGeom>
        </p:spPr>
      </p:pic>
      <p:pic>
        <p:nvPicPr>
          <p:cNvPr id="10" name="Picture 9">
            <a:extLst>
              <a:ext uri="{FF2B5EF4-FFF2-40B4-BE49-F238E27FC236}">
                <a16:creationId xmlns:a16="http://schemas.microsoft.com/office/drawing/2014/main" id="{019C1A86-42E3-62FD-966E-5BDAF2251E14}"/>
              </a:ext>
            </a:extLst>
          </p:cNvPr>
          <p:cNvPicPr>
            <a:picLocks noChangeAspect="1"/>
          </p:cNvPicPr>
          <p:nvPr/>
        </p:nvPicPr>
        <p:blipFill>
          <a:blip r:embed="rId6"/>
          <a:stretch>
            <a:fillRect/>
          </a:stretch>
        </p:blipFill>
        <p:spPr>
          <a:xfrm>
            <a:off x="7794072" y="3836945"/>
            <a:ext cx="3695487" cy="2471709"/>
          </a:xfrm>
          <a:prstGeom prst="rect">
            <a:avLst/>
          </a:prstGeom>
        </p:spPr>
      </p:pic>
    </p:spTree>
    <p:extLst>
      <p:ext uri="{BB962C8B-B14F-4D97-AF65-F5344CB8AC3E}">
        <p14:creationId xmlns:p14="http://schemas.microsoft.com/office/powerpoint/2010/main" val="97298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22B2F9-7B90-35CB-57A8-DF47801802C4}"/>
              </a:ext>
            </a:extLst>
          </p:cNvPr>
          <p:cNvSpPr>
            <a:spLocks noGrp="1"/>
          </p:cNvSpPr>
          <p:nvPr>
            <p:ph sz="quarter" idx="10"/>
          </p:nvPr>
        </p:nvSpPr>
        <p:spPr/>
        <p:txBody>
          <a:bodyPr/>
          <a:lstStyle/>
          <a:p>
            <a:r>
              <a:rPr lang="en-US" dirty="0"/>
              <a:t>Controls-</a:t>
            </a:r>
          </a:p>
          <a:p>
            <a:pPr lvl="1"/>
            <a:r>
              <a:rPr lang="en-US" dirty="0"/>
              <a:t>Adult Passage:  The current control system is past its useful life and spare parts can no longer be procured. Failures will result in loss of remote monitoring and control.</a:t>
            </a:r>
          </a:p>
          <a:p>
            <a:pPr lvl="1"/>
            <a:r>
              <a:rPr lang="en-US" dirty="0"/>
              <a:t> Small cap and Large cap requests submitted.</a:t>
            </a:r>
          </a:p>
          <a:p>
            <a:pPr lvl="2"/>
            <a:r>
              <a:rPr lang="en-US" dirty="0"/>
              <a:t>Small cap is for PLC’s and comm network (repair).  ~6 years, fate unknown</a:t>
            </a:r>
          </a:p>
          <a:p>
            <a:pPr lvl="2"/>
            <a:r>
              <a:rPr lang="en-US" dirty="0"/>
              <a:t>Large cap is for hoists/ braking systems. (see slides for dates).  Needs to coincide with gate replacement.</a:t>
            </a:r>
          </a:p>
          <a:p>
            <a:pPr lvl="1"/>
            <a:r>
              <a:rPr lang="en-US" dirty="0"/>
              <a:t>Bays 6, 14 and 17 all in manual but to be fixed once spill ends.</a:t>
            </a:r>
          </a:p>
          <a:p>
            <a:endParaRPr lang="en-US" dirty="0"/>
          </a:p>
        </p:txBody>
      </p:sp>
      <p:sp>
        <p:nvSpPr>
          <p:cNvPr id="3" name="Title 2">
            <a:extLst>
              <a:ext uri="{FF2B5EF4-FFF2-40B4-BE49-F238E27FC236}">
                <a16:creationId xmlns:a16="http://schemas.microsoft.com/office/drawing/2014/main" id="{FC721AD4-6708-20B4-FD23-7396F75DBA82}"/>
              </a:ext>
            </a:extLst>
          </p:cNvPr>
          <p:cNvSpPr>
            <a:spLocks noGrp="1"/>
          </p:cNvSpPr>
          <p:nvPr>
            <p:ph type="title"/>
          </p:nvPr>
        </p:nvSpPr>
        <p:spPr/>
        <p:txBody>
          <a:bodyPr/>
          <a:lstStyle/>
          <a:p>
            <a:r>
              <a:rPr lang="en-US" dirty="0"/>
              <a:t>Other</a:t>
            </a:r>
          </a:p>
        </p:txBody>
      </p:sp>
    </p:spTree>
    <p:extLst>
      <p:ext uri="{BB962C8B-B14F-4D97-AF65-F5344CB8AC3E}">
        <p14:creationId xmlns:p14="http://schemas.microsoft.com/office/powerpoint/2010/main" val="603132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338338-99FC-40D4-A063-17CC0AF7FF25}"/>
              </a:ext>
            </a:extLst>
          </p:cNvPr>
          <p:cNvSpPr>
            <a:spLocks noGrp="1"/>
          </p:cNvSpPr>
          <p:nvPr>
            <p:ph sz="quarter" idx="10"/>
          </p:nvPr>
        </p:nvSpPr>
        <p:spPr/>
        <p:txBody>
          <a:bodyPr/>
          <a:lstStyle/>
          <a:p>
            <a:r>
              <a:rPr lang="en-US" dirty="0"/>
              <a:t>Hazards</a:t>
            </a:r>
          </a:p>
          <a:p>
            <a:pPr lvl="1"/>
            <a:r>
              <a:rPr lang="en-US" dirty="0"/>
              <a:t>Floods</a:t>
            </a:r>
          </a:p>
          <a:p>
            <a:pPr lvl="1"/>
            <a:r>
              <a:rPr lang="en-US" dirty="0"/>
              <a:t>Earthquakes </a:t>
            </a:r>
          </a:p>
          <a:p>
            <a:pPr lvl="2"/>
            <a:r>
              <a:rPr lang="en-US" dirty="0"/>
              <a:t>Grid Resiliency</a:t>
            </a:r>
          </a:p>
          <a:p>
            <a:pPr lvl="1"/>
            <a:r>
              <a:rPr lang="en-US" dirty="0"/>
              <a:t>Aging Infrastructure</a:t>
            </a:r>
          </a:p>
          <a:p>
            <a:pPr marL="0" lvl="1" indent="0">
              <a:buNone/>
            </a:pPr>
            <a:endParaRPr lang="en-US" dirty="0"/>
          </a:p>
        </p:txBody>
      </p:sp>
      <p:sp>
        <p:nvSpPr>
          <p:cNvPr id="2" name="Date Placeholder 1">
            <a:extLst>
              <a:ext uri="{FF2B5EF4-FFF2-40B4-BE49-F238E27FC236}">
                <a16:creationId xmlns:a16="http://schemas.microsoft.com/office/drawing/2014/main" id="{2E140EDA-04A9-4DEE-AC4D-A70F253323C4}"/>
              </a:ext>
            </a:extLst>
          </p:cNvPr>
          <p:cNvSpPr>
            <a:spLocks noGrp="1"/>
          </p:cNvSpPr>
          <p:nvPr>
            <p:ph type="dt" sz="half" idx="11"/>
          </p:nvPr>
        </p:nvSpPr>
        <p:spPr/>
        <p:txBody>
          <a:bodyPr/>
          <a:lstStyle/>
          <a:p>
            <a:endParaRPr lang="en-US"/>
          </a:p>
        </p:txBody>
      </p:sp>
      <p:sp>
        <p:nvSpPr>
          <p:cNvPr id="3" name="Footer Placeholder 2">
            <a:extLst>
              <a:ext uri="{FF2B5EF4-FFF2-40B4-BE49-F238E27FC236}">
                <a16:creationId xmlns:a16="http://schemas.microsoft.com/office/drawing/2014/main" id="{6870F995-1D30-4E9E-94E3-0163B8170D30}"/>
              </a:ext>
            </a:extLst>
          </p:cNvPr>
          <p:cNvSpPr>
            <a:spLocks noGrp="1"/>
          </p:cNvSpPr>
          <p:nvPr>
            <p:ph type="ftr" sz="quarter" idx="12"/>
          </p:nvPr>
        </p:nvSpPr>
        <p:spPr/>
        <p:txBody>
          <a:bodyPr/>
          <a:lstStyle/>
          <a:p>
            <a:endParaRPr lang="en-US"/>
          </a:p>
        </p:txBody>
      </p:sp>
      <p:sp>
        <p:nvSpPr>
          <p:cNvPr id="5" name="Title 4">
            <a:extLst>
              <a:ext uri="{FF2B5EF4-FFF2-40B4-BE49-F238E27FC236}">
                <a16:creationId xmlns:a16="http://schemas.microsoft.com/office/drawing/2014/main" id="{4DCF7BA9-9027-4611-8982-24374F50F280}"/>
              </a:ext>
            </a:extLst>
          </p:cNvPr>
          <p:cNvSpPr>
            <a:spLocks noGrp="1"/>
          </p:cNvSpPr>
          <p:nvPr>
            <p:ph type="title"/>
          </p:nvPr>
        </p:nvSpPr>
        <p:spPr/>
        <p:txBody>
          <a:bodyPr/>
          <a:lstStyle/>
          <a:p>
            <a:r>
              <a:rPr lang="en-US" dirty="0"/>
              <a:t>Risk associated with Bonneville Dam</a:t>
            </a:r>
          </a:p>
        </p:txBody>
      </p:sp>
      <p:sp>
        <p:nvSpPr>
          <p:cNvPr id="6" name="Content Placeholder 3">
            <a:extLst>
              <a:ext uri="{FF2B5EF4-FFF2-40B4-BE49-F238E27FC236}">
                <a16:creationId xmlns:a16="http://schemas.microsoft.com/office/drawing/2014/main" id="{0B4CEFA4-9584-4B20-BE9B-055130717E03}"/>
              </a:ext>
            </a:extLst>
          </p:cNvPr>
          <p:cNvSpPr txBox="1">
            <a:spLocks/>
          </p:cNvSpPr>
          <p:nvPr/>
        </p:nvSpPr>
        <p:spPr bwMode="auto">
          <a:xfrm>
            <a:off x="4235180" y="1028700"/>
            <a:ext cx="372164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u="sng" dirty="0"/>
              <a:t>Performance</a:t>
            </a:r>
            <a:endParaRPr lang="en-US" dirty="0"/>
          </a:p>
          <a:p>
            <a:pPr lvl="1"/>
            <a:r>
              <a:rPr lang="en-US" dirty="0"/>
              <a:t>Overtopping Breach</a:t>
            </a:r>
          </a:p>
          <a:p>
            <a:pPr lvl="1"/>
            <a:r>
              <a:rPr lang="en-US" dirty="0"/>
              <a:t>Spillway Reliability</a:t>
            </a:r>
          </a:p>
        </p:txBody>
      </p:sp>
      <p:sp>
        <p:nvSpPr>
          <p:cNvPr id="7" name="Content Placeholder 3">
            <a:extLst>
              <a:ext uri="{FF2B5EF4-FFF2-40B4-BE49-F238E27FC236}">
                <a16:creationId xmlns:a16="http://schemas.microsoft.com/office/drawing/2014/main" id="{FF022001-3312-43BC-9478-0CDC91E8C0CB}"/>
              </a:ext>
            </a:extLst>
          </p:cNvPr>
          <p:cNvSpPr txBox="1">
            <a:spLocks/>
          </p:cNvSpPr>
          <p:nvPr/>
        </p:nvSpPr>
        <p:spPr bwMode="auto">
          <a:xfrm>
            <a:off x="8203662" y="985652"/>
            <a:ext cx="3721640" cy="5529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u="sng" dirty="0"/>
              <a:t>Consequences</a:t>
            </a:r>
            <a:endParaRPr lang="en-US" dirty="0"/>
          </a:p>
          <a:p>
            <a:pPr lvl="1"/>
            <a:r>
              <a:rPr lang="en-US" dirty="0"/>
              <a:t>Loss of Navigation</a:t>
            </a:r>
          </a:p>
          <a:p>
            <a:pPr lvl="2"/>
            <a:r>
              <a:rPr lang="en-US" dirty="0"/>
              <a:t>Impacts to earthquake recovery</a:t>
            </a:r>
          </a:p>
          <a:p>
            <a:pPr lvl="2"/>
            <a:r>
              <a:rPr lang="en-US" dirty="0"/>
              <a:t>International-level trade impacts</a:t>
            </a:r>
          </a:p>
          <a:p>
            <a:pPr lvl="1"/>
            <a:r>
              <a:rPr lang="en-US" dirty="0"/>
              <a:t>Loss of Hydropower</a:t>
            </a:r>
          </a:p>
          <a:p>
            <a:pPr lvl="2"/>
            <a:r>
              <a:rPr lang="en-US" dirty="0"/>
              <a:t>Bonneville PH1 &amp; PH2</a:t>
            </a:r>
          </a:p>
          <a:p>
            <a:pPr lvl="2"/>
            <a:r>
              <a:rPr lang="en-US" dirty="0"/>
              <a:t>The Dalles PH</a:t>
            </a:r>
          </a:p>
          <a:p>
            <a:pPr lvl="1"/>
            <a:r>
              <a:rPr lang="en-US" dirty="0"/>
              <a:t>Loss of Fish Passage </a:t>
            </a:r>
          </a:p>
        </p:txBody>
      </p:sp>
    </p:spTree>
    <p:extLst>
      <p:ext uri="{BB962C8B-B14F-4D97-AF65-F5344CB8AC3E}">
        <p14:creationId xmlns:p14="http://schemas.microsoft.com/office/powerpoint/2010/main" val="2859153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CDF2E39F-E0ED-C74A-6D58-33B9430555E9}"/>
              </a:ext>
            </a:extLst>
          </p:cNvPr>
          <p:cNvSpPr>
            <a:spLocks noGrp="1"/>
          </p:cNvSpPr>
          <p:nvPr>
            <p:ph sz="quarter" idx="24"/>
          </p:nvPr>
        </p:nvSpPr>
        <p:spPr/>
        <p:txBody>
          <a:bodyPr/>
          <a:lstStyle/>
          <a:p>
            <a:r>
              <a:rPr lang="en-US" sz="1400" u="sng" dirty="0"/>
              <a:t>Impact from spill</a:t>
            </a:r>
          </a:p>
          <a:p>
            <a:pPr lvl="1"/>
            <a:r>
              <a:rPr lang="en-US" sz="1400" dirty="0"/>
              <a:t>Erosion (downstream banks)</a:t>
            </a:r>
          </a:p>
          <a:p>
            <a:pPr lvl="1"/>
            <a:r>
              <a:rPr lang="en-US" sz="1400" dirty="0"/>
              <a:t>Rock Removal</a:t>
            </a:r>
          </a:p>
          <a:p>
            <a:endParaRPr lang="en-US" sz="1400" dirty="0"/>
          </a:p>
        </p:txBody>
      </p:sp>
      <p:sp>
        <p:nvSpPr>
          <p:cNvPr id="11" name="Content Placeholder 10">
            <a:extLst>
              <a:ext uri="{FF2B5EF4-FFF2-40B4-BE49-F238E27FC236}">
                <a16:creationId xmlns:a16="http://schemas.microsoft.com/office/drawing/2014/main" id="{85B7EF2B-48D7-7DE7-4AB8-91D711D9E796}"/>
              </a:ext>
            </a:extLst>
          </p:cNvPr>
          <p:cNvSpPr>
            <a:spLocks noGrp="1"/>
          </p:cNvSpPr>
          <p:nvPr>
            <p:ph sz="quarter" idx="22"/>
          </p:nvPr>
        </p:nvSpPr>
        <p:spPr/>
        <p:txBody>
          <a:bodyPr/>
          <a:lstStyle/>
          <a:p>
            <a:r>
              <a:rPr lang="en-US" sz="1400" u="sng" dirty="0"/>
              <a:t>Issue Evaluation Study (Dam Safety)</a:t>
            </a:r>
          </a:p>
          <a:p>
            <a:pPr lvl="1"/>
            <a:r>
              <a:rPr lang="en-US" sz="1400" dirty="0"/>
              <a:t>Started on 2017, approaching the finish line.</a:t>
            </a:r>
          </a:p>
          <a:p>
            <a:pPr lvl="1"/>
            <a:r>
              <a:rPr lang="en-US" sz="1400" dirty="0"/>
              <a:t>Tied closely to MRR, downgraded us to 940kcfs</a:t>
            </a:r>
          </a:p>
          <a:p>
            <a:pPr lvl="1"/>
            <a:r>
              <a:rPr lang="en-US" sz="1400" dirty="0"/>
              <a:t>Final stretch- DSOG (Dam Safety Senior Oversight Group) briefing at HQ</a:t>
            </a:r>
          </a:p>
          <a:p>
            <a:pPr lvl="2"/>
            <a:r>
              <a:rPr lang="en-US" sz="1400" dirty="0"/>
              <a:t>Recommendations forward determined</a:t>
            </a:r>
          </a:p>
          <a:p>
            <a:pPr lvl="1"/>
            <a:endParaRPr lang="en-US" sz="1400" dirty="0"/>
          </a:p>
          <a:p>
            <a:endParaRPr lang="en-US" sz="1400" dirty="0"/>
          </a:p>
        </p:txBody>
      </p:sp>
      <p:sp>
        <p:nvSpPr>
          <p:cNvPr id="12" name="Content Placeholder 11">
            <a:extLst>
              <a:ext uri="{FF2B5EF4-FFF2-40B4-BE49-F238E27FC236}">
                <a16:creationId xmlns:a16="http://schemas.microsoft.com/office/drawing/2014/main" id="{B1774545-04C5-1478-38A7-61DA0BD549E4}"/>
              </a:ext>
            </a:extLst>
          </p:cNvPr>
          <p:cNvSpPr>
            <a:spLocks noGrp="1"/>
          </p:cNvSpPr>
          <p:nvPr>
            <p:ph sz="quarter" idx="23"/>
          </p:nvPr>
        </p:nvSpPr>
        <p:spPr/>
        <p:txBody>
          <a:bodyPr/>
          <a:lstStyle/>
          <a:p>
            <a:r>
              <a:rPr lang="en-US" sz="1400" u="sng" dirty="0"/>
              <a:t>Contributing Issues</a:t>
            </a:r>
          </a:p>
          <a:p>
            <a:pPr lvl="1"/>
            <a:r>
              <a:rPr lang="en-US" sz="1400" dirty="0"/>
              <a:t>Gate Repair pits</a:t>
            </a:r>
          </a:p>
          <a:p>
            <a:pPr lvl="1"/>
            <a:r>
              <a:rPr lang="en-US" sz="1400" dirty="0"/>
              <a:t>Controls/Electrical</a:t>
            </a:r>
          </a:p>
          <a:p>
            <a:pPr lvl="1"/>
            <a:r>
              <a:rPr lang="en-US" sz="1400" dirty="0"/>
              <a:t>Crane rails</a:t>
            </a:r>
          </a:p>
          <a:p>
            <a:pPr lvl="1"/>
            <a:r>
              <a:rPr lang="en-US" sz="1400" dirty="0"/>
              <a:t>Individual Bay Issues (3 in manual right now)</a:t>
            </a:r>
          </a:p>
          <a:p>
            <a:pPr lvl="1"/>
            <a:r>
              <a:rPr lang="en-US" sz="1400" dirty="0"/>
              <a:t>Bridge Span degradation, </a:t>
            </a:r>
            <a:r>
              <a:rPr lang="en-US" sz="1400" dirty="0" err="1"/>
              <a:t>esp</a:t>
            </a:r>
            <a:r>
              <a:rPr lang="en-US" sz="1400" dirty="0"/>
              <a:t> span B</a:t>
            </a:r>
          </a:p>
          <a:p>
            <a:endParaRPr lang="en-US" sz="1400" dirty="0"/>
          </a:p>
        </p:txBody>
      </p:sp>
      <p:sp>
        <p:nvSpPr>
          <p:cNvPr id="2" name="Content Placeholder 1">
            <a:extLst>
              <a:ext uri="{FF2B5EF4-FFF2-40B4-BE49-F238E27FC236}">
                <a16:creationId xmlns:a16="http://schemas.microsoft.com/office/drawing/2014/main" id="{26EEFC20-F192-C927-2404-C1B0237AFD9B}"/>
              </a:ext>
            </a:extLst>
          </p:cNvPr>
          <p:cNvSpPr>
            <a:spLocks noGrp="1"/>
          </p:cNvSpPr>
          <p:nvPr>
            <p:ph sz="quarter" idx="15"/>
          </p:nvPr>
        </p:nvSpPr>
        <p:spPr/>
        <p:txBody>
          <a:bodyPr/>
          <a:lstStyle/>
          <a:p>
            <a:r>
              <a:rPr lang="en-US" sz="1400" u="sng" dirty="0"/>
              <a:t>Major Issues</a:t>
            </a:r>
          </a:p>
          <a:p>
            <a:pPr lvl="1"/>
            <a:r>
              <a:rPr lang="en-US" sz="1400" dirty="0"/>
              <a:t>Gate Splitting and hydraulic bottleneck</a:t>
            </a:r>
          </a:p>
          <a:p>
            <a:pPr lvl="2"/>
            <a:r>
              <a:rPr lang="en-US" sz="1400" dirty="0"/>
              <a:t>Cranes/Hoists</a:t>
            </a:r>
          </a:p>
          <a:p>
            <a:pPr lvl="1"/>
            <a:r>
              <a:rPr lang="en-US" sz="1400" dirty="0"/>
              <a:t>Seismic Vulnerability</a:t>
            </a:r>
          </a:p>
          <a:p>
            <a:pPr lvl="2"/>
            <a:r>
              <a:rPr lang="en-US" sz="1400" dirty="0"/>
              <a:t>Electrical-operability</a:t>
            </a:r>
          </a:p>
          <a:p>
            <a:pPr lvl="2"/>
            <a:r>
              <a:rPr lang="en-US" sz="1400" dirty="0"/>
              <a:t>Structural-damage to bridge spans over spillbays</a:t>
            </a:r>
          </a:p>
          <a:p>
            <a:pPr lvl="1"/>
            <a:endParaRPr lang="en-US" sz="1400" dirty="0"/>
          </a:p>
        </p:txBody>
      </p:sp>
      <p:sp>
        <p:nvSpPr>
          <p:cNvPr id="18" name="Title 17">
            <a:extLst>
              <a:ext uri="{FF2B5EF4-FFF2-40B4-BE49-F238E27FC236}">
                <a16:creationId xmlns:a16="http://schemas.microsoft.com/office/drawing/2014/main" id="{2D90B291-8390-E367-D40B-387A34130C41}"/>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75454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653A3A3-FC50-CD75-05E9-D1C23EEAE807}"/>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C4076D30-28CF-28CF-3D6F-276A94772AE1}"/>
              </a:ext>
            </a:extLst>
          </p:cNvPr>
          <p:cNvSpPr>
            <a:spLocks noGrp="1"/>
          </p:cNvSpPr>
          <p:nvPr>
            <p:ph type="title"/>
          </p:nvPr>
        </p:nvSpPr>
        <p:spPr/>
        <p:txBody>
          <a:bodyPr/>
          <a:lstStyle/>
          <a:p>
            <a:r>
              <a:rPr lang="en-US" dirty="0">
                <a:latin typeface="Arial"/>
                <a:ea typeface="ＭＳ Ｐゴシック"/>
                <a:cs typeface="Arial"/>
              </a:rPr>
              <a:t>Bonneville Lock &amp; Dam – page 1 of 2 </a:t>
            </a:r>
            <a:endParaRPr lang="en-US" dirty="0"/>
          </a:p>
        </p:txBody>
      </p:sp>
      <p:graphicFrame>
        <p:nvGraphicFramePr>
          <p:cNvPr id="7" name="Table 7">
            <a:extLst>
              <a:ext uri="{FF2B5EF4-FFF2-40B4-BE49-F238E27FC236}">
                <a16:creationId xmlns:a16="http://schemas.microsoft.com/office/drawing/2014/main" id="{E26625AD-96F5-E140-EA43-0896A92B06C9}"/>
              </a:ext>
            </a:extLst>
          </p:cNvPr>
          <p:cNvGraphicFramePr>
            <a:graphicFrameLocks noGrp="1"/>
          </p:cNvGraphicFramePr>
          <p:nvPr>
            <p:ph sz="quarter" idx="4294967295"/>
            <p:extLst>
              <p:ext uri="{D42A27DB-BD31-4B8C-83A1-F6EECF244321}">
                <p14:modId xmlns:p14="http://schemas.microsoft.com/office/powerpoint/2010/main" val="2175442845"/>
              </p:ext>
            </p:extLst>
          </p:nvPr>
        </p:nvGraphicFramePr>
        <p:xfrm>
          <a:off x="266700" y="940608"/>
          <a:ext cx="11658560" cy="5712542"/>
        </p:xfrm>
        <a:graphic>
          <a:graphicData uri="http://schemas.openxmlformats.org/drawingml/2006/table">
            <a:tbl>
              <a:tblPr firstRow="1" bandRow="1">
                <a:tableStyleId>{5FD0F851-EC5A-4D38-B0AD-8093EC10F338}</a:tableStyleId>
              </a:tblPr>
              <a:tblGrid>
                <a:gridCol w="1209770">
                  <a:extLst>
                    <a:ext uri="{9D8B030D-6E8A-4147-A177-3AD203B41FA5}">
                      <a16:colId xmlns:a16="http://schemas.microsoft.com/office/drawing/2014/main" val="2336945201"/>
                    </a:ext>
                  </a:extLst>
                </a:gridCol>
                <a:gridCol w="1359029">
                  <a:extLst>
                    <a:ext uri="{9D8B030D-6E8A-4147-A177-3AD203B41FA5}">
                      <a16:colId xmlns:a16="http://schemas.microsoft.com/office/drawing/2014/main" val="1710017071"/>
                    </a:ext>
                  </a:extLst>
                </a:gridCol>
                <a:gridCol w="4163505">
                  <a:extLst>
                    <a:ext uri="{9D8B030D-6E8A-4147-A177-3AD203B41FA5}">
                      <a16:colId xmlns:a16="http://schemas.microsoft.com/office/drawing/2014/main" val="717694061"/>
                    </a:ext>
                  </a:extLst>
                </a:gridCol>
                <a:gridCol w="2152453">
                  <a:extLst>
                    <a:ext uri="{9D8B030D-6E8A-4147-A177-3AD203B41FA5}">
                      <a16:colId xmlns:a16="http://schemas.microsoft.com/office/drawing/2014/main" val="959877055"/>
                    </a:ext>
                  </a:extLst>
                </a:gridCol>
                <a:gridCol w="2773803">
                  <a:extLst>
                    <a:ext uri="{9D8B030D-6E8A-4147-A177-3AD203B41FA5}">
                      <a16:colId xmlns:a16="http://schemas.microsoft.com/office/drawing/2014/main" val="237677024"/>
                    </a:ext>
                  </a:extLst>
                </a:gridCol>
              </a:tblGrid>
              <a:tr h="246986">
                <a:tc>
                  <a:txBody>
                    <a:bodyPr/>
                    <a:lstStyle/>
                    <a:p>
                      <a:pPr algn="ctr"/>
                      <a:r>
                        <a:rPr lang="en-US" sz="1000"/>
                        <a:t>Component </a:t>
                      </a:r>
                    </a:p>
                  </a:txBody>
                  <a:tcPr anchor="ctr"/>
                </a:tc>
                <a:tc>
                  <a:txBody>
                    <a:bodyPr/>
                    <a:lstStyle/>
                    <a:p>
                      <a:pPr algn="ctr"/>
                      <a:r>
                        <a:rPr lang="en-US" sz="1000"/>
                        <a:t>Operational Status</a:t>
                      </a:r>
                    </a:p>
                  </a:txBody>
                  <a:tcPr anchor="ctr"/>
                </a:tc>
                <a:tc>
                  <a:txBody>
                    <a:bodyPr/>
                    <a:lstStyle/>
                    <a:p>
                      <a:pPr algn="ctr"/>
                      <a:r>
                        <a:rPr lang="en-US" sz="1000"/>
                        <a:t>Condition / Issue</a:t>
                      </a:r>
                    </a:p>
                  </a:txBody>
                  <a:tcPr anchor="ctr"/>
                </a:tc>
                <a:tc>
                  <a:txBody>
                    <a:bodyPr/>
                    <a:lstStyle/>
                    <a:p>
                      <a:pPr algn="ctr"/>
                      <a:r>
                        <a:rPr lang="en-US" sz="1000"/>
                        <a:t>Short Measures </a:t>
                      </a:r>
                    </a:p>
                  </a:txBody>
                  <a:tcPr anchor="ctr"/>
                </a:tc>
                <a:tc>
                  <a:txBody>
                    <a:bodyPr/>
                    <a:lstStyle/>
                    <a:p>
                      <a:pPr algn="ctr"/>
                      <a:r>
                        <a:rPr lang="en-US" sz="1000"/>
                        <a:t>Long Term Actions</a:t>
                      </a:r>
                    </a:p>
                  </a:txBody>
                  <a:tcPr anchor="ctr"/>
                </a:tc>
                <a:extLst>
                  <a:ext uri="{0D108BD9-81ED-4DB2-BD59-A6C34878D82A}">
                    <a16:rowId xmlns:a16="http://schemas.microsoft.com/office/drawing/2014/main" val="3887237391"/>
                  </a:ext>
                </a:extLst>
              </a:tr>
              <a:tr h="1173185">
                <a:tc>
                  <a:txBody>
                    <a:bodyPr/>
                    <a:lstStyle/>
                    <a:p>
                      <a:pPr lvl="0" algn="ctr">
                        <a:buNone/>
                      </a:pPr>
                      <a:r>
                        <a:rPr lang="en-US" sz="1000"/>
                        <a:t>Spillway System</a:t>
                      </a:r>
                    </a:p>
                  </a:txBody>
                  <a:tcPr anchor="ctr"/>
                </a:tc>
                <a:tc>
                  <a:txBody>
                    <a:bodyPr/>
                    <a:lstStyle/>
                    <a:p>
                      <a:pPr lvl="0" algn="ctr">
                        <a:buNone/>
                      </a:pPr>
                      <a:endParaRPr lang="en-US" sz="1000"/>
                    </a:p>
                  </a:txBody>
                  <a:tcPr anchor="ctr">
                    <a:solidFill>
                      <a:schemeClr val="accent3"/>
                    </a:solidFill>
                  </a:tcPr>
                </a:tc>
                <a:tc>
                  <a:txBody>
                    <a:bodyPr/>
                    <a:lstStyle/>
                    <a:p>
                      <a:pPr marL="171450" lvl="0" indent="-171450" algn="l">
                        <a:buFont typeface="Arial"/>
                        <a:buChar char="•"/>
                      </a:pPr>
                      <a:r>
                        <a:rPr lang="en-US" sz="1000" b="0" i="0" u="none" strike="noStrike" noProof="0" dirty="0">
                          <a:latin typeface="Arial"/>
                        </a:rPr>
                        <a:t>Seismic Resiliency, O&amp;M reliability</a:t>
                      </a:r>
                    </a:p>
                    <a:p>
                      <a:pPr marL="171450" lvl="0" indent="-171450" algn="l">
                        <a:buFont typeface="Arial"/>
                        <a:buChar char="•"/>
                      </a:pPr>
                      <a:r>
                        <a:rPr lang="en-US" sz="1000" b="0" i="0" u="none" strike="noStrike" noProof="0" dirty="0">
                          <a:latin typeface="Arial"/>
                        </a:rPr>
                        <a:t>Inability to pass flows &gt;940,000 </a:t>
                      </a:r>
                      <a:r>
                        <a:rPr lang="en-US" sz="1000" b="0" i="0" u="none" strike="noStrike" noProof="0" dirty="0" err="1">
                          <a:latin typeface="Arial"/>
                        </a:rPr>
                        <a:t>cfs</a:t>
                      </a:r>
                      <a:r>
                        <a:rPr lang="en-US" sz="1000" b="0" i="0" u="none" strike="noStrike" noProof="0" dirty="0">
                          <a:latin typeface="Arial"/>
                        </a:rPr>
                        <a:t> prior to overtopping known low project elevations (inability to split gates)</a:t>
                      </a:r>
                    </a:p>
                    <a:p>
                      <a:pPr marL="171450" lvl="0" indent="-171450" algn="l">
                        <a:buFont typeface="Arial"/>
                        <a:buChar char="•"/>
                      </a:pPr>
                      <a:r>
                        <a:rPr lang="en-US" sz="1000" b="0" i="0" u="none" strike="noStrike" noProof="0" dirty="0"/>
                        <a:t>Spillway power, unwatering pumps and other critical equipment are controlled by a single system (PLC interfaces). The current system is past its useful life and spare parts can no longer be procured.  Failures will result in loss of remote monitoring and control of one or more bays.</a:t>
                      </a:r>
                    </a:p>
                  </a:txBody>
                  <a:tcPr anchor="ctr"/>
                </a:tc>
                <a:tc>
                  <a:txBody>
                    <a:bodyPr/>
                    <a:lstStyle/>
                    <a:p>
                      <a:pPr marL="0" lvl="0" indent="0" algn="l">
                        <a:buClr>
                          <a:srgbClr val="221F20"/>
                        </a:buClr>
                        <a:buNone/>
                      </a:pPr>
                      <a:r>
                        <a:rPr lang="en-US" sz="1000" b="0" i="0" u="none" strike="noStrike" noProof="0">
                          <a:solidFill>
                            <a:srgbClr val="221F20"/>
                          </a:solidFill>
                          <a:latin typeface="Arial"/>
                        </a:rPr>
                        <a:t>Complete Issue Evaluation Study (IES) - Estimated Q4 FY23</a:t>
                      </a:r>
                    </a:p>
                  </a:txBody>
                  <a:tcPr anchor="ctr"/>
                </a:tc>
                <a:tc>
                  <a:txBody>
                    <a:bodyPr/>
                    <a:lstStyle/>
                    <a:p>
                      <a:pPr lvl="0" algn="l">
                        <a:buNone/>
                      </a:pPr>
                      <a:r>
                        <a:rPr lang="en-US" sz="1000" b="0" i="0" u="none" strike="noStrike" noProof="0">
                          <a:solidFill>
                            <a:srgbClr val="221F20"/>
                          </a:solidFill>
                          <a:latin typeface="Arial"/>
                        </a:rPr>
                        <a:t>Replace/Modernize Spillway OPTO Control System </a:t>
                      </a:r>
                      <a:endParaRPr lang="en-US" sz="1000"/>
                    </a:p>
                    <a:p>
                      <a:pPr lvl="0" algn="l">
                        <a:buNone/>
                      </a:pPr>
                      <a:endParaRPr lang="en-US" sz="1000"/>
                    </a:p>
                    <a:p>
                      <a:pPr lvl="0" algn="l">
                        <a:buNone/>
                      </a:pPr>
                      <a:r>
                        <a:rPr lang="en-US" sz="1000">
                          <a:highlight>
                            <a:srgbClr val="00FFFF"/>
                          </a:highlight>
                        </a:rPr>
                        <a:t>Major Rehab Evaluation </a:t>
                      </a:r>
                    </a:p>
                  </a:txBody>
                  <a:tcPr anchor="ctr"/>
                </a:tc>
                <a:extLst>
                  <a:ext uri="{0D108BD9-81ED-4DB2-BD59-A6C34878D82A}">
                    <a16:rowId xmlns:a16="http://schemas.microsoft.com/office/drawing/2014/main" val="2576918662"/>
                  </a:ext>
                </a:extLst>
              </a:tr>
              <a:tr h="401353">
                <a:tc>
                  <a:txBody>
                    <a:bodyPr/>
                    <a:lstStyle/>
                    <a:p>
                      <a:pPr algn="ctr"/>
                      <a:r>
                        <a:rPr lang="en-US" sz="1000"/>
                        <a:t>Spillway Gates</a:t>
                      </a:r>
                    </a:p>
                  </a:txBody>
                  <a:tcPr anchor="ctr"/>
                </a:tc>
                <a:tc>
                  <a:txBody>
                    <a:bodyPr/>
                    <a:lstStyle/>
                    <a:p>
                      <a:pPr lvl="0" algn="ctr">
                        <a:buNone/>
                      </a:pPr>
                      <a:r>
                        <a:rPr lang="en-US" sz="1000" b="0" i="0" u="none" strike="noStrike" noProof="0">
                          <a:solidFill>
                            <a:srgbClr val="221F20"/>
                          </a:solidFill>
                          <a:latin typeface="Arial"/>
                        </a:rPr>
                        <a:t>OCA = D</a:t>
                      </a:r>
                    </a:p>
                    <a:p>
                      <a:pPr lvl="0" algn="ctr">
                        <a:buNone/>
                      </a:pPr>
                      <a:r>
                        <a:rPr lang="en-US" sz="1000" b="0" i="0" u="none" strike="noStrike" noProof="0">
                          <a:solidFill>
                            <a:srgbClr val="221F20"/>
                          </a:solidFill>
                          <a:latin typeface="Arial"/>
                        </a:rPr>
                        <a:t>Currently in Service</a:t>
                      </a:r>
                      <a:endParaRPr lang="en-US" sz="1000"/>
                    </a:p>
                  </a:txBody>
                  <a:tcPr anchor="ctr">
                    <a:solidFill>
                      <a:schemeClr val="accent3"/>
                    </a:solidFill>
                  </a:tcPr>
                </a:tc>
                <a:tc>
                  <a:txBody>
                    <a:bodyPr/>
                    <a:lstStyle/>
                    <a:p>
                      <a:pPr marL="171450" lvl="0" indent="-171450" algn="l">
                        <a:buFont typeface="Arial"/>
                        <a:buChar char="•"/>
                      </a:pPr>
                      <a:r>
                        <a:rPr lang="en-US" sz="1000" b="0" i="0" u="none" strike="noStrike" noProof="0">
                          <a:latin typeface="Arial"/>
                        </a:rPr>
                        <a:t>Inability to perform maintenance / inspection </a:t>
                      </a:r>
                    </a:p>
                    <a:p>
                      <a:pPr marL="171450" lvl="0" indent="-171450" algn="l">
                        <a:buFont typeface="Arial"/>
                        <a:buChar char="•"/>
                      </a:pPr>
                      <a:r>
                        <a:rPr lang="en-US" sz="1000" b="0" i="0" u="none" strike="noStrike" noProof="0">
                          <a:latin typeface="Arial"/>
                        </a:rPr>
                        <a:t>Pitting / corrosion / coating failure</a:t>
                      </a:r>
                    </a:p>
                  </a:txBody>
                  <a:tcPr anchor="ctr"/>
                </a:tc>
                <a:tc>
                  <a:txBody>
                    <a:bodyPr/>
                    <a:lstStyle/>
                    <a:p>
                      <a:pPr algn="l"/>
                      <a:endParaRPr lang="en-US" sz="1000"/>
                    </a:p>
                  </a:txBody>
                  <a:tcPr anchor="ctr"/>
                </a:tc>
                <a:tc>
                  <a:txBody>
                    <a:bodyPr/>
                    <a:lstStyle/>
                    <a:p>
                      <a:pPr lvl="0" algn="l">
                        <a:buNone/>
                      </a:pPr>
                      <a:r>
                        <a:rPr lang="en-US" sz="1000">
                          <a:highlight>
                            <a:srgbClr val="00FFFF"/>
                          </a:highlight>
                        </a:rPr>
                        <a:t>Major Rehab Evaluation</a:t>
                      </a:r>
                    </a:p>
                  </a:txBody>
                  <a:tcPr anchor="ctr"/>
                </a:tc>
                <a:extLst>
                  <a:ext uri="{0D108BD9-81ED-4DB2-BD59-A6C34878D82A}">
                    <a16:rowId xmlns:a16="http://schemas.microsoft.com/office/drawing/2014/main" val="3204776354"/>
                  </a:ext>
                </a:extLst>
              </a:tr>
              <a:tr h="864452">
                <a:tc>
                  <a:txBody>
                    <a:bodyPr/>
                    <a:lstStyle/>
                    <a:p>
                      <a:pPr algn="ctr"/>
                      <a:r>
                        <a:rPr lang="en-US" sz="1000"/>
                        <a:t>Hoisting Equipment </a:t>
                      </a:r>
                    </a:p>
                  </a:txBody>
                  <a:tcPr anchor="ctr"/>
                </a:tc>
                <a:tc>
                  <a:txBody>
                    <a:bodyPr/>
                    <a:lstStyle/>
                    <a:p>
                      <a:pPr lvl="0" algn="ctr">
                        <a:buNone/>
                      </a:pPr>
                      <a:r>
                        <a:rPr lang="en-US" sz="1000" b="0" i="0" u="none" strike="noStrike" noProof="0">
                          <a:solidFill>
                            <a:srgbClr val="221F20"/>
                          </a:solidFill>
                          <a:latin typeface="Arial"/>
                        </a:rPr>
                        <a:t>OCA = D</a:t>
                      </a:r>
                    </a:p>
                    <a:p>
                      <a:pPr lvl="0" algn="ctr">
                        <a:buNone/>
                      </a:pPr>
                      <a:r>
                        <a:rPr lang="en-US" sz="1000" b="0" i="0" u="none" strike="noStrike" noProof="0">
                          <a:solidFill>
                            <a:srgbClr val="221F20"/>
                          </a:solidFill>
                          <a:latin typeface="Arial"/>
                        </a:rPr>
                        <a:t>In Service w/ restrictions</a:t>
                      </a:r>
                    </a:p>
                  </a:txBody>
                  <a:tcPr anchor="ctr">
                    <a:solidFill>
                      <a:schemeClr val="accent3"/>
                    </a:solidFill>
                  </a:tcPr>
                </a:tc>
                <a:tc>
                  <a:txBody>
                    <a:bodyPr/>
                    <a:lstStyle/>
                    <a:p>
                      <a:pPr marL="171450" indent="-171450" algn="l">
                        <a:buFont typeface="Arial"/>
                        <a:buChar char="•"/>
                      </a:pPr>
                      <a:r>
                        <a:rPr lang="en-US" sz="1000"/>
                        <a:t>10 "1st Generation" hoists from 1971 have inadequate braking systems. Two failures have occurred resulting in uncontrolled dropping of gates. </a:t>
                      </a:r>
                    </a:p>
                    <a:p>
                      <a:pPr marL="171450" lvl="0" indent="-171450" algn="l">
                        <a:buFont typeface="Arial"/>
                        <a:buChar char="•"/>
                      </a:pPr>
                      <a:endParaRPr lang="en-US" sz="1000"/>
                    </a:p>
                  </a:txBody>
                  <a:tcPr anchor="ctr">
                    <a:solidFill>
                      <a:srgbClr val="CCD6E9"/>
                    </a:solidFill>
                  </a:tcPr>
                </a:tc>
                <a:tc>
                  <a:txBody>
                    <a:bodyPr/>
                    <a:lstStyle/>
                    <a:p>
                      <a:pPr marL="0" lvl="0" indent="0" algn="l">
                        <a:buClr>
                          <a:srgbClr val="221F20"/>
                        </a:buClr>
                        <a:buNone/>
                      </a:pPr>
                      <a:r>
                        <a:rPr lang="en-US" sz="1000" b="0" i="0" u="none" strike="noStrike" noProof="0">
                          <a:latin typeface="Arial"/>
                        </a:rPr>
                        <a:t>Increased maintenance / inspections.</a:t>
                      </a:r>
                    </a:p>
                    <a:p>
                      <a:pPr marL="228600" lvl="0" indent="-228600" algn="l">
                        <a:buClr>
                          <a:srgbClr val="221F20"/>
                        </a:buClr>
                        <a:buAutoNum type="arabicPeriod"/>
                      </a:pPr>
                      <a:endParaRPr lang="en-US" sz="1000"/>
                    </a:p>
                  </a:txBody>
                  <a:tcPr anchor="ctr">
                    <a:solidFill>
                      <a:srgbClr val="CCD6E9"/>
                    </a:solidFill>
                  </a:tcPr>
                </a:tc>
                <a:tc>
                  <a:txBody>
                    <a:bodyPr/>
                    <a:lstStyle/>
                    <a:p>
                      <a:pPr lvl="0" algn="l">
                        <a:buNone/>
                      </a:pPr>
                      <a:r>
                        <a:rPr lang="en-US" sz="1000" b="0" i="0" u="none" strike="noStrike" noProof="0">
                          <a:solidFill>
                            <a:srgbClr val="221F20"/>
                          </a:solidFill>
                          <a:latin typeface="Arial"/>
                        </a:rPr>
                        <a:t>Hoists have planned Phase 1A/MMR start in FY24. P&amp;S funding submitted for FY25 (not ranked in Top 75)</a:t>
                      </a:r>
                    </a:p>
                    <a:p>
                      <a:pPr lvl="0" algn="l">
                        <a:buNone/>
                      </a:pPr>
                      <a:endParaRPr lang="en-US" sz="1000" b="0" i="0" u="none" strike="noStrike" noProof="0">
                        <a:solidFill>
                          <a:srgbClr val="221F20"/>
                        </a:solidFill>
                        <a:latin typeface="Arial"/>
                      </a:endParaRPr>
                    </a:p>
                    <a:p>
                      <a:pPr lvl="0" algn="l">
                        <a:buNone/>
                      </a:pPr>
                      <a:r>
                        <a:rPr lang="en-US" sz="1000" b="0" i="0" u="none" strike="noStrike" noProof="0">
                          <a:solidFill>
                            <a:srgbClr val="221F20"/>
                          </a:solidFill>
                          <a:highlight>
                            <a:srgbClr val="00FFFF"/>
                          </a:highlight>
                          <a:latin typeface="Arial"/>
                        </a:rPr>
                        <a:t>Major Rehab Evaluation </a:t>
                      </a:r>
                      <a:endParaRPr lang="en-US" sz="1000">
                        <a:highlight>
                          <a:srgbClr val="00FFFF"/>
                        </a:highlight>
                      </a:endParaRPr>
                    </a:p>
                  </a:txBody>
                  <a:tcPr anchor="ctr">
                    <a:solidFill>
                      <a:srgbClr val="CCD6E9"/>
                    </a:solidFill>
                  </a:tcPr>
                </a:tc>
                <a:extLst>
                  <a:ext uri="{0D108BD9-81ED-4DB2-BD59-A6C34878D82A}">
                    <a16:rowId xmlns:a16="http://schemas.microsoft.com/office/drawing/2014/main" val="1501146708"/>
                  </a:ext>
                </a:extLst>
              </a:tr>
              <a:tr h="1173185">
                <a:tc>
                  <a:txBody>
                    <a:bodyPr/>
                    <a:lstStyle/>
                    <a:p>
                      <a:pPr lvl="0" algn="ctr">
                        <a:buNone/>
                      </a:pPr>
                      <a:r>
                        <a:rPr lang="en-US" sz="1000"/>
                        <a:t>Gate Repair and Storage Pit (GRASP)</a:t>
                      </a:r>
                    </a:p>
                  </a:txBody>
                  <a:tcPr anchor="ctr"/>
                </a:tc>
                <a:tc>
                  <a:txBody>
                    <a:bodyPr/>
                    <a:lstStyle/>
                    <a:p>
                      <a:pPr lvl="0" algn="ctr">
                        <a:buNone/>
                      </a:pPr>
                      <a:r>
                        <a:rPr lang="en-US" sz="1000"/>
                        <a:t>Out of Service</a:t>
                      </a:r>
                    </a:p>
                  </a:txBody>
                  <a:tcPr anchor="ctr">
                    <a:solidFill>
                      <a:srgbClr val="FF0000"/>
                    </a:solidFill>
                  </a:tcPr>
                </a:tc>
                <a:tc>
                  <a:txBody>
                    <a:bodyPr/>
                    <a:lstStyle/>
                    <a:p>
                      <a:pPr marL="0" lvl="0" indent="0" algn="l">
                        <a:buNone/>
                      </a:pPr>
                      <a:r>
                        <a:rPr lang="en-US" sz="1000"/>
                        <a:t>Gate maintenance has not been performed since 2003 due to:</a:t>
                      </a:r>
                    </a:p>
                    <a:p>
                      <a:pPr marL="171450" lvl="0" indent="-171450" algn="l">
                        <a:buFont typeface="Arial"/>
                        <a:buChar char="•"/>
                      </a:pPr>
                      <a:r>
                        <a:rPr lang="en-US" sz="1000"/>
                        <a:t>Inadequate access to the gates</a:t>
                      </a:r>
                    </a:p>
                    <a:p>
                      <a:pPr marL="171450" lvl="0" indent="-171450" algn="l">
                        <a:buFont typeface="Arial"/>
                        <a:buChar char="•"/>
                      </a:pPr>
                      <a:r>
                        <a:rPr lang="en-US" sz="1000"/>
                        <a:t>Inadequate weather protection to perform work in the pits</a:t>
                      </a:r>
                    </a:p>
                    <a:p>
                      <a:pPr marL="171450" lvl="0" indent="-171450" algn="l">
                        <a:buFont typeface="Arial"/>
                        <a:buChar char="•"/>
                      </a:pPr>
                      <a:r>
                        <a:rPr lang="en-US" sz="1000"/>
                        <a:t>Inadequate ventilation and lighting for workers in the pits</a:t>
                      </a:r>
                    </a:p>
                  </a:txBody>
                  <a:tcPr anchor="ctr"/>
                </a:tc>
                <a:tc>
                  <a:txBody>
                    <a:bodyPr/>
                    <a:lstStyle/>
                    <a:p>
                      <a:pPr lvl="0" algn="l">
                        <a:buNone/>
                      </a:pPr>
                      <a:endParaRPr lang="en-US" sz="1000" b="0" i="0" u="none" strike="noStrike" noProof="0">
                        <a:solidFill>
                          <a:srgbClr val="221F20"/>
                        </a:solidFill>
                        <a:latin typeface="Arial"/>
                      </a:endParaRPr>
                    </a:p>
                  </a:txBody>
                  <a:tcPr anchor="ctr"/>
                </a:tc>
                <a:tc>
                  <a:txBody>
                    <a:bodyPr/>
                    <a:lstStyle/>
                    <a:p>
                      <a:pPr lvl="0" algn="l">
                        <a:buNone/>
                      </a:pPr>
                      <a:r>
                        <a:rPr lang="en-US" sz="1000" b="0" i="0" u="none" strike="noStrike" baseline="0" noProof="0">
                          <a:solidFill>
                            <a:srgbClr val="221F20"/>
                          </a:solidFill>
                          <a:latin typeface="Arial"/>
                        </a:rPr>
                        <a:t>GRASP requires new lighting, a new HVAC system, and a new drainage system. The deck above will need to be sealed from the weather, and new scaffolding is required. Means of seismically restraining spillway gate leaves is also required. Design/Build contract for FY24.</a:t>
                      </a:r>
                      <a:endParaRPr lang="en-US" sz="1000"/>
                    </a:p>
                  </a:txBody>
                  <a:tcPr anchor="ctr"/>
                </a:tc>
                <a:extLst>
                  <a:ext uri="{0D108BD9-81ED-4DB2-BD59-A6C34878D82A}">
                    <a16:rowId xmlns:a16="http://schemas.microsoft.com/office/drawing/2014/main" val="4089755425"/>
                  </a:ext>
                </a:extLst>
              </a:tr>
              <a:tr h="864452">
                <a:tc>
                  <a:txBody>
                    <a:bodyPr/>
                    <a:lstStyle/>
                    <a:p>
                      <a:pPr algn="ctr"/>
                      <a:r>
                        <a:rPr lang="en-US" sz="1000"/>
                        <a:t>Spillway Gantry Cranes</a:t>
                      </a:r>
                    </a:p>
                  </a:txBody>
                  <a:tcPr anchor="ctr"/>
                </a:tc>
                <a:tc>
                  <a:txBody>
                    <a:bodyPr/>
                    <a:lstStyle/>
                    <a:p>
                      <a:pPr algn="ctr"/>
                      <a:r>
                        <a:rPr lang="en-US" sz="1000"/>
                        <a:t>OCA = D</a:t>
                      </a:r>
                    </a:p>
                    <a:p>
                      <a:pPr lvl="0" algn="ctr">
                        <a:buNone/>
                      </a:pPr>
                      <a:r>
                        <a:rPr lang="en-US" sz="1000"/>
                        <a:t>Currently in Service</a:t>
                      </a:r>
                    </a:p>
                  </a:txBody>
                  <a:tcPr anchor="ctr">
                    <a:solidFill>
                      <a:schemeClr val="accent3"/>
                    </a:solidFill>
                  </a:tcPr>
                </a:tc>
                <a:tc>
                  <a:txBody>
                    <a:bodyPr/>
                    <a:lstStyle/>
                    <a:p>
                      <a:pPr marL="171450" indent="-171450" algn="l">
                        <a:buFont typeface="Arial"/>
                        <a:buChar char="•"/>
                      </a:pPr>
                      <a:r>
                        <a:rPr lang="en-US" sz="1000"/>
                        <a:t>Wind loads cause stress in frames above allowable limits.</a:t>
                      </a:r>
                    </a:p>
                    <a:p>
                      <a:pPr marL="171450" lvl="0" indent="-171450" algn="l">
                        <a:buFont typeface="Arial"/>
                        <a:buChar char="•"/>
                      </a:pPr>
                      <a:r>
                        <a:rPr lang="en-US" sz="1000"/>
                        <a:t>Electrical bus has failed.</a:t>
                      </a:r>
                    </a:p>
                    <a:p>
                      <a:pPr marL="171450" lvl="0" indent="-171450" algn="l">
                        <a:buFont typeface="Arial"/>
                        <a:buChar char="•"/>
                      </a:pPr>
                      <a:r>
                        <a:rPr lang="en-US" sz="1000"/>
                        <a:t>Used to enable proper spill patterns.</a:t>
                      </a:r>
                    </a:p>
                    <a:p>
                      <a:pPr marL="171450" lvl="0" indent="-171450" algn="l">
                        <a:buFont typeface="Arial"/>
                        <a:buChar char="•"/>
                      </a:pPr>
                      <a:r>
                        <a:rPr lang="en-US" sz="1000"/>
                        <a:t>Can't achieve spillway capacity (i.e. split gates) w/o cranes.</a:t>
                      </a:r>
                    </a:p>
                    <a:p>
                      <a:pPr marL="171450" lvl="0" indent="-171450" algn="l">
                        <a:buFont typeface="Arial"/>
                        <a:buChar char="•"/>
                      </a:pPr>
                      <a:r>
                        <a:rPr lang="en-US" sz="1000"/>
                        <a:t>Only one gantry crane equipped with lifting bridle to move gate hoists.</a:t>
                      </a:r>
                    </a:p>
                  </a:txBody>
                  <a:tcPr anchor="ctr"/>
                </a:tc>
                <a:tc>
                  <a:txBody>
                    <a:bodyPr/>
                    <a:lstStyle/>
                    <a:p>
                      <a:pPr lvl="0" algn="l">
                        <a:buNone/>
                      </a:pPr>
                      <a:r>
                        <a:rPr lang="en-US" sz="1000" b="0" i="0" u="none" strike="noStrike" noProof="0">
                          <a:solidFill>
                            <a:srgbClr val="221F20"/>
                          </a:solidFill>
                          <a:latin typeface="Arial"/>
                        </a:rPr>
                        <a:t>Replace Cranes – P&amp;S in progress. Construction package submitted for FY25 (#4 Rank in NWD)</a:t>
                      </a:r>
                      <a:endParaRPr lang="en-US" sz="1000"/>
                    </a:p>
                  </a:txBody>
                  <a:tcPr anchor="ctr"/>
                </a:tc>
                <a:tc>
                  <a:txBody>
                    <a:bodyPr/>
                    <a:lstStyle/>
                    <a:p>
                      <a:pPr lvl="0" algn="l">
                        <a:buNone/>
                      </a:pPr>
                      <a:r>
                        <a:rPr lang="en-US" sz="1000">
                          <a:highlight>
                            <a:srgbClr val="00FFFF"/>
                          </a:highlight>
                        </a:rPr>
                        <a:t>Major Rehab Evaluation </a:t>
                      </a:r>
                    </a:p>
                  </a:txBody>
                  <a:tcPr anchor="ctr"/>
                </a:tc>
                <a:extLst>
                  <a:ext uri="{0D108BD9-81ED-4DB2-BD59-A6C34878D82A}">
                    <a16:rowId xmlns:a16="http://schemas.microsoft.com/office/drawing/2014/main" val="2520069982"/>
                  </a:ext>
                </a:extLst>
              </a:tr>
              <a:tr h="710086">
                <a:tc>
                  <a:txBody>
                    <a:bodyPr/>
                    <a:lstStyle/>
                    <a:p>
                      <a:pPr algn="ctr"/>
                      <a:r>
                        <a:rPr lang="en-US" sz="1000"/>
                        <a:t>Stilling Basin</a:t>
                      </a:r>
                    </a:p>
                  </a:txBody>
                  <a:tcPr anchor="ctr"/>
                </a:tc>
                <a:tc>
                  <a:txBody>
                    <a:bodyPr/>
                    <a:lstStyle/>
                    <a:p>
                      <a:pPr algn="ctr"/>
                      <a:r>
                        <a:rPr lang="en-US" sz="1000"/>
                        <a:t>??</a:t>
                      </a:r>
                    </a:p>
                  </a:txBody>
                  <a:tcPr anchor="ctr">
                    <a:solidFill>
                      <a:schemeClr val="accent3"/>
                    </a:solidFill>
                  </a:tcPr>
                </a:tc>
                <a:tc>
                  <a:txBody>
                    <a:bodyPr/>
                    <a:lstStyle/>
                    <a:p>
                      <a:pPr marL="171450" lvl="0" indent="-171450" algn="l">
                        <a:buFont typeface="Arial"/>
                        <a:buChar char="•"/>
                      </a:pPr>
                      <a:r>
                        <a:rPr lang="en-US" sz="1000" b="0" i="0" u="none" strike="noStrike" noProof="0">
                          <a:solidFill>
                            <a:srgbClr val="333333"/>
                          </a:solidFill>
                          <a:latin typeface="Arial"/>
                        </a:rPr>
                        <a:t>Entrainment of rocks in the stilling basin and apron causes ongoing erosion and requires regular rock removal (annual?)</a:t>
                      </a:r>
                    </a:p>
                  </a:txBody>
                  <a:tcPr anchor="ctr"/>
                </a:tc>
                <a:tc>
                  <a:txBody>
                    <a:bodyPr/>
                    <a:lstStyle/>
                    <a:p>
                      <a:pPr lvl="0" algn="l">
                        <a:buNone/>
                      </a:pPr>
                      <a:r>
                        <a:rPr lang="en-US" sz="1000" b="0" i="0" u="none" strike="noStrike" noProof="0">
                          <a:solidFill>
                            <a:srgbClr val="333333"/>
                          </a:solidFill>
                          <a:latin typeface="Arial"/>
                        </a:rPr>
                        <a:t>Remove all rocks and debris  to prevent erosion or undercut – in FY24 PBUD</a:t>
                      </a:r>
                      <a:endParaRPr lang="en-US" sz="1000"/>
                    </a:p>
                  </a:txBody>
                  <a:tcPr anchor="ctr"/>
                </a:tc>
                <a:tc>
                  <a:txBody>
                    <a:bodyPr/>
                    <a:lstStyle/>
                    <a:p>
                      <a:pPr lvl="0" algn="l">
                        <a:buNone/>
                      </a:pPr>
                      <a:r>
                        <a:rPr lang="en-US" sz="1000" b="0" i="0" u="none" strike="noStrike" noProof="0" dirty="0">
                          <a:solidFill>
                            <a:srgbClr val="333333"/>
                          </a:solidFill>
                          <a:latin typeface="Arial"/>
                        </a:rPr>
                        <a:t>Construction of a jersey style barrier placed onto the spillway apron to prevent rocks from migrating – submitted for FY25 and FY24 Workplan</a:t>
                      </a:r>
                      <a:endParaRPr lang="en-US" sz="1000" dirty="0"/>
                    </a:p>
                  </a:txBody>
                  <a:tcPr anchor="ctr"/>
                </a:tc>
                <a:extLst>
                  <a:ext uri="{0D108BD9-81ED-4DB2-BD59-A6C34878D82A}">
                    <a16:rowId xmlns:a16="http://schemas.microsoft.com/office/drawing/2014/main" val="4243692302"/>
                  </a:ext>
                </a:extLst>
              </a:tr>
            </a:tbl>
          </a:graphicData>
        </a:graphic>
      </p:graphicFrame>
    </p:spTree>
    <p:extLst>
      <p:ext uri="{BB962C8B-B14F-4D97-AF65-F5344CB8AC3E}">
        <p14:creationId xmlns:p14="http://schemas.microsoft.com/office/powerpoint/2010/main" val="569692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653A3A3-FC50-CD75-05E9-D1C23EEAE807}"/>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C4076D30-28CF-28CF-3D6F-276A94772AE1}"/>
              </a:ext>
            </a:extLst>
          </p:cNvPr>
          <p:cNvSpPr>
            <a:spLocks noGrp="1"/>
          </p:cNvSpPr>
          <p:nvPr>
            <p:ph type="title"/>
          </p:nvPr>
        </p:nvSpPr>
        <p:spPr/>
        <p:txBody>
          <a:bodyPr/>
          <a:lstStyle/>
          <a:p>
            <a:r>
              <a:rPr lang="en-US">
                <a:latin typeface="Arial"/>
                <a:ea typeface="ＭＳ Ｐゴシック"/>
                <a:cs typeface="Arial"/>
              </a:rPr>
              <a:t>Bonneville Lock &amp; Dam – page 2 of 2</a:t>
            </a:r>
            <a:endParaRPr lang="en-US"/>
          </a:p>
        </p:txBody>
      </p:sp>
      <p:graphicFrame>
        <p:nvGraphicFramePr>
          <p:cNvPr id="7" name="Table 7">
            <a:extLst>
              <a:ext uri="{FF2B5EF4-FFF2-40B4-BE49-F238E27FC236}">
                <a16:creationId xmlns:a16="http://schemas.microsoft.com/office/drawing/2014/main" id="{E26625AD-96F5-E140-EA43-0896A92B06C9}"/>
              </a:ext>
            </a:extLst>
          </p:cNvPr>
          <p:cNvGraphicFramePr>
            <a:graphicFrameLocks noGrp="1"/>
          </p:cNvGraphicFramePr>
          <p:nvPr>
            <p:ph sz="quarter" idx="4294967295"/>
            <p:extLst>
              <p:ext uri="{D42A27DB-BD31-4B8C-83A1-F6EECF244321}">
                <p14:modId xmlns:p14="http://schemas.microsoft.com/office/powerpoint/2010/main" val="4172117446"/>
              </p:ext>
            </p:extLst>
          </p:nvPr>
        </p:nvGraphicFramePr>
        <p:xfrm>
          <a:off x="266700" y="1566562"/>
          <a:ext cx="11658574" cy="4693920"/>
        </p:xfrm>
        <a:graphic>
          <a:graphicData uri="http://schemas.openxmlformats.org/drawingml/2006/table">
            <a:tbl>
              <a:tblPr firstRow="1" bandRow="1">
                <a:tableStyleId>{5FD0F851-EC5A-4D38-B0AD-8093EC10F338}</a:tableStyleId>
              </a:tblPr>
              <a:tblGrid>
                <a:gridCol w="1445443">
                  <a:extLst>
                    <a:ext uri="{9D8B030D-6E8A-4147-A177-3AD203B41FA5}">
                      <a16:colId xmlns:a16="http://schemas.microsoft.com/office/drawing/2014/main" val="2336945201"/>
                    </a:ext>
                  </a:extLst>
                </a:gridCol>
                <a:gridCol w="1138426">
                  <a:extLst>
                    <a:ext uri="{9D8B030D-6E8A-4147-A177-3AD203B41FA5}">
                      <a16:colId xmlns:a16="http://schemas.microsoft.com/office/drawing/2014/main" val="1710017071"/>
                    </a:ext>
                  </a:extLst>
                </a:gridCol>
                <a:gridCol w="4553857">
                  <a:extLst>
                    <a:ext uri="{9D8B030D-6E8A-4147-A177-3AD203B41FA5}">
                      <a16:colId xmlns:a16="http://schemas.microsoft.com/office/drawing/2014/main" val="717694061"/>
                    </a:ext>
                  </a:extLst>
                </a:gridCol>
                <a:gridCol w="2233794">
                  <a:extLst>
                    <a:ext uri="{9D8B030D-6E8A-4147-A177-3AD203B41FA5}">
                      <a16:colId xmlns:a16="http://schemas.microsoft.com/office/drawing/2014/main" val="959877055"/>
                    </a:ext>
                  </a:extLst>
                </a:gridCol>
                <a:gridCol w="2287054">
                  <a:extLst>
                    <a:ext uri="{9D8B030D-6E8A-4147-A177-3AD203B41FA5}">
                      <a16:colId xmlns:a16="http://schemas.microsoft.com/office/drawing/2014/main" val="237677024"/>
                    </a:ext>
                  </a:extLst>
                </a:gridCol>
              </a:tblGrid>
              <a:tr h="447040">
                <a:tc>
                  <a:txBody>
                    <a:bodyPr/>
                    <a:lstStyle/>
                    <a:p>
                      <a:pPr algn="ctr"/>
                      <a:r>
                        <a:rPr lang="en-US" sz="1000"/>
                        <a:t>Component </a:t>
                      </a:r>
                    </a:p>
                  </a:txBody>
                  <a:tcPr anchor="ctr"/>
                </a:tc>
                <a:tc>
                  <a:txBody>
                    <a:bodyPr/>
                    <a:lstStyle/>
                    <a:p>
                      <a:pPr algn="ctr"/>
                      <a:r>
                        <a:rPr lang="en-US" sz="1000"/>
                        <a:t>Operational Status</a:t>
                      </a:r>
                    </a:p>
                  </a:txBody>
                  <a:tcPr anchor="ctr"/>
                </a:tc>
                <a:tc>
                  <a:txBody>
                    <a:bodyPr/>
                    <a:lstStyle/>
                    <a:p>
                      <a:pPr algn="ctr"/>
                      <a:r>
                        <a:rPr lang="en-US" sz="1000"/>
                        <a:t>Condition / Issue</a:t>
                      </a:r>
                    </a:p>
                  </a:txBody>
                  <a:tcPr anchor="ctr"/>
                </a:tc>
                <a:tc>
                  <a:txBody>
                    <a:bodyPr/>
                    <a:lstStyle/>
                    <a:p>
                      <a:pPr algn="ctr"/>
                      <a:r>
                        <a:rPr lang="en-US" sz="1000"/>
                        <a:t>Short Measures </a:t>
                      </a:r>
                    </a:p>
                  </a:txBody>
                  <a:tcPr anchor="ctr"/>
                </a:tc>
                <a:tc>
                  <a:txBody>
                    <a:bodyPr/>
                    <a:lstStyle/>
                    <a:p>
                      <a:pPr algn="ctr"/>
                      <a:r>
                        <a:rPr lang="en-US" sz="1000"/>
                        <a:t>Long Term Actions</a:t>
                      </a:r>
                    </a:p>
                  </a:txBody>
                  <a:tcPr anchor="ctr"/>
                </a:tc>
                <a:extLst>
                  <a:ext uri="{0D108BD9-81ED-4DB2-BD59-A6C34878D82A}">
                    <a16:rowId xmlns:a16="http://schemas.microsoft.com/office/drawing/2014/main" val="3887237391"/>
                  </a:ext>
                </a:extLst>
              </a:tr>
              <a:tr h="464234">
                <a:tc>
                  <a:txBody>
                    <a:bodyPr/>
                    <a:lstStyle/>
                    <a:p>
                      <a:pPr lvl="0" algn="ctr">
                        <a:buNone/>
                      </a:pPr>
                      <a:r>
                        <a:rPr lang="en-US" sz="1000"/>
                        <a:t>Fish Screens</a:t>
                      </a:r>
                    </a:p>
                  </a:txBody>
                  <a:tcPr anchor="ctr"/>
                </a:tc>
                <a:tc>
                  <a:txBody>
                    <a:bodyPr/>
                    <a:lstStyle/>
                    <a:p>
                      <a:pPr lvl="0" algn="ctr">
                        <a:buNone/>
                      </a:pPr>
                      <a:r>
                        <a:rPr lang="en-US" sz="1000"/>
                        <a:t>OCA = C</a:t>
                      </a:r>
                    </a:p>
                  </a:txBody>
                  <a:tcPr anchor="ctr">
                    <a:solidFill>
                      <a:srgbClr val="FFFF00"/>
                    </a:solidFill>
                  </a:tcPr>
                </a:tc>
                <a:tc>
                  <a:txBody>
                    <a:bodyPr/>
                    <a:lstStyle/>
                    <a:p>
                      <a:pPr marL="171450" lvl="0" indent="-171450" algn="l">
                        <a:buFont typeface="Arial"/>
                        <a:buChar char="•"/>
                      </a:pPr>
                      <a:r>
                        <a:rPr lang="en-US" sz="1050" b="0" i="0" u="none" strike="noStrike" noProof="0" dirty="0">
                          <a:solidFill>
                            <a:srgbClr val="221F20"/>
                          </a:solidFill>
                          <a:latin typeface="Arial"/>
                        </a:rPr>
                        <a:t>Submerged Traveling Screens (STS) need major overhaul (corrosion, bearings, etc.)</a:t>
                      </a:r>
                      <a:endParaRPr lang="en-US" sz="1050" b="0" i="0" u="none" strike="noStrike" noProof="0" dirty="0">
                        <a:solidFill>
                          <a:srgbClr val="333333"/>
                        </a:solidFill>
                        <a:latin typeface="Arial"/>
                      </a:endParaRPr>
                    </a:p>
                  </a:txBody>
                  <a:tcPr anchor="ctr"/>
                </a:tc>
                <a:tc>
                  <a:txBody>
                    <a:bodyPr/>
                    <a:lstStyle/>
                    <a:p>
                      <a:pPr lvl="0" algn="ctr">
                        <a:buNone/>
                      </a:pPr>
                      <a:endParaRPr lang="en-US" sz="1000" b="0" i="0" u="none" strike="noStrike" noProof="0">
                        <a:solidFill>
                          <a:srgbClr val="333333"/>
                        </a:solidFill>
                        <a:latin typeface="Arial"/>
                      </a:endParaRPr>
                    </a:p>
                  </a:txBody>
                  <a:tcPr anchor="ctr"/>
                </a:tc>
                <a:tc>
                  <a:txBody>
                    <a:bodyPr/>
                    <a:lstStyle/>
                    <a:p>
                      <a:pPr marL="171450" lvl="0" indent="-171450" algn="l">
                        <a:buFont typeface="Arial"/>
                        <a:buChar char="•"/>
                      </a:pPr>
                      <a:r>
                        <a:rPr lang="en-US" sz="1000" b="0" i="0" u="none" strike="noStrike" noProof="0">
                          <a:solidFill>
                            <a:srgbClr val="333333"/>
                          </a:solidFill>
                          <a:latin typeface="Arial"/>
                        </a:rPr>
                        <a:t>Complete overhaul is needed</a:t>
                      </a:r>
                    </a:p>
                  </a:txBody>
                  <a:tcPr anchor="ctr"/>
                </a:tc>
                <a:extLst>
                  <a:ext uri="{0D108BD9-81ED-4DB2-BD59-A6C34878D82A}">
                    <a16:rowId xmlns:a16="http://schemas.microsoft.com/office/drawing/2014/main" val="2916956678"/>
                  </a:ext>
                </a:extLst>
              </a:tr>
              <a:tr h="1478671">
                <a:tc>
                  <a:txBody>
                    <a:bodyPr/>
                    <a:lstStyle/>
                    <a:p>
                      <a:pPr algn="ctr"/>
                      <a:r>
                        <a:rPr lang="en-US" sz="1000"/>
                        <a:t>Adult Passage</a:t>
                      </a:r>
                    </a:p>
                  </a:txBody>
                  <a:tcPr anchor="ctr"/>
                </a:tc>
                <a:tc>
                  <a:txBody>
                    <a:bodyPr/>
                    <a:lstStyle/>
                    <a:p>
                      <a:pPr algn="ctr"/>
                      <a:endParaRPr lang="en-US" sz="1000"/>
                    </a:p>
                  </a:txBody>
                  <a:tcPr anchor="ctr">
                    <a:solidFill>
                      <a:schemeClr val="accent3"/>
                    </a:solidFill>
                  </a:tcPr>
                </a:tc>
                <a:tc>
                  <a:txBody>
                    <a:bodyPr/>
                    <a:lstStyle/>
                    <a:p>
                      <a:pPr marL="228600" indent="-228600" algn="l">
                        <a:buFont typeface="Arial"/>
                        <a:buChar char="•"/>
                      </a:pPr>
                      <a:r>
                        <a:rPr lang="en-US" sz="1000" b="0" i="0" u="none" strike="noStrike" noProof="0"/>
                        <a:t>Many fishway components such as control systems, conduits, valves and diffuser gratings are aging and are at risk of failing. Spare parts are often unavailable.</a:t>
                      </a:r>
                    </a:p>
                    <a:p>
                      <a:pPr marL="228600" lvl="0" indent="-228600" algn="l">
                        <a:buFont typeface="Arial"/>
                        <a:buChar char="•"/>
                      </a:pPr>
                      <a:r>
                        <a:rPr lang="en-US" sz="1000" b="0" i="0" u="none" strike="noStrike" noProof="0"/>
                        <a:t>Fish elevators are non-functional, have not been used in at least 50 years, and are an environmental and safety hazard. Environmental issues due to potential oil spillage. Also, may have wooden bulkheads that could fail.</a:t>
                      </a:r>
                    </a:p>
                    <a:p>
                      <a:pPr marL="228600" lvl="0" indent="-228600" algn="l">
                        <a:buFont typeface="Arial"/>
                        <a:buChar char="•"/>
                      </a:pPr>
                      <a:r>
                        <a:rPr lang="en-US" sz="1000" b="0" i="0" u="none" strike="noStrike" noProof="0"/>
                        <a:t>Original AWS conduits have excessive water leakage causing sinkholes along fish ladders (A-branch, B-branch, Cascade Island)</a:t>
                      </a:r>
                    </a:p>
                  </a:txBody>
                  <a:tcPr anchor="ctr"/>
                </a:tc>
                <a:tc>
                  <a:txBody>
                    <a:bodyPr/>
                    <a:lstStyle/>
                    <a:p>
                      <a:pPr marL="228600" lvl="0" indent="-228600" algn="l">
                        <a:buClr>
                          <a:srgbClr val="221F20"/>
                        </a:buClr>
                        <a:buFont typeface="Arial"/>
                        <a:buChar char="•"/>
                      </a:pPr>
                      <a:endParaRPr lang="en-US" sz="1000" b="0" i="0" u="none" strike="noStrike" noProof="0" dirty="0">
                        <a:solidFill>
                          <a:srgbClr val="221F20"/>
                        </a:solidFill>
                        <a:latin typeface="Arial"/>
                      </a:endParaRPr>
                    </a:p>
                    <a:p>
                      <a:pPr marL="228600" lvl="0" indent="-228600" algn="l">
                        <a:buClr>
                          <a:srgbClr val="221F20"/>
                        </a:buClr>
                        <a:buFont typeface="Arial"/>
                        <a:buChar char="•"/>
                      </a:pPr>
                      <a:r>
                        <a:rPr lang="en-US" sz="1000" b="0" i="0" u="none" strike="noStrike" noProof="0" dirty="0">
                          <a:solidFill>
                            <a:srgbClr val="221F20"/>
                          </a:solidFill>
                          <a:latin typeface="Arial"/>
                        </a:rPr>
                        <a:t>Emergency riprap repairs have occurred in last few years due to erosion.</a:t>
                      </a:r>
                    </a:p>
                  </a:txBody>
                  <a:tcPr anchor="ctr"/>
                </a:tc>
                <a:tc>
                  <a:txBody>
                    <a:bodyPr/>
                    <a:lstStyle/>
                    <a:p>
                      <a:pPr marL="171450" lvl="0" indent="-171450" algn="l">
                        <a:buFont typeface="Arial"/>
                        <a:buChar char="•"/>
                      </a:pPr>
                      <a:r>
                        <a:rPr lang="en-US" sz="1000" b="0" i="0" u="none" strike="noStrike" noProof="0">
                          <a:solidFill>
                            <a:srgbClr val="221F20"/>
                          </a:solidFill>
                          <a:latin typeface="Arial"/>
                        </a:rPr>
                        <a:t>Update/replace system components (comprehensive list of aging/failing fishway system items is available)</a:t>
                      </a:r>
                      <a:endParaRPr lang="en-US" sz="1000"/>
                    </a:p>
                    <a:p>
                      <a:pPr marL="171450" lvl="0" indent="-171450" algn="l">
                        <a:buFont typeface="Arial"/>
                        <a:buChar char="•"/>
                      </a:pPr>
                      <a:r>
                        <a:rPr lang="en-US" sz="1000" b="0" i="0" u="none" strike="noStrike" noProof="0">
                          <a:solidFill>
                            <a:srgbClr val="221F20"/>
                          </a:solidFill>
                          <a:latin typeface="Arial"/>
                        </a:rPr>
                        <a:t>Remove spillway fish elevators </a:t>
                      </a:r>
                      <a:endParaRPr lang="en-US" sz="1000"/>
                    </a:p>
                  </a:txBody>
                  <a:tcPr anchor="ctr"/>
                </a:tc>
                <a:extLst>
                  <a:ext uri="{0D108BD9-81ED-4DB2-BD59-A6C34878D82A}">
                    <a16:rowId xmlns:a16="http://schemas.microsoft.com/office/drawing/2014/main" val="2771700605"/>
                  </a:ext>
                </a:extLst>
              </a:tr>
              <a:tr h="962855">
                <a:tc>
                  <a:txBody>
                    <a:bodyPr/>
                    <a:lstStyle/>
                    <a:p>
                      <a:pPr marL="0" lvl="0" indent="0" algn="ctr">
                        <a:lnSpc>
                          <a:spcPct val="100000"/>
                        </a:lnSpc>
                        <a:spcBef>
                          <a:spcPts val="0"/>
                        </a:spcBef>
                        <a:spcAft>
                          <a:spcPts val="0"/>
                        </a:spcAft>
                        <a:buNone/>
                      </a:pPr>
                      <a:r>
                        <a:rPr lang="en-US" sz="1000"/>
                        <a:t>Misc</a:t>
                      </a:r>
                    </a:p>
                  </a:txBody>
                  <a:tcPr anchor="ctr"/>
                </a:tc>
                <a:tc>
                  <a:txBody>
                    <a:bodyPr/>
                    <a:lstStyle/>
                    <a:p>
                      <a:pPr lvl="0" algn="ctr">
                        <a:buNone/>
                      </a:pPr>
                      <a:endParaRPr lang="en-US" sz="1000"/>
                    </a:p>
                  </a:txBody>
                  <a:tcPr anchor="ctr"/>
                </a:tc>
                <a:tc>
                  <a:txBody>
                    <a:bodyPr/>
                    <a:lstStyle/>
                    <a:p>
                      <a:pPr marL="228600" lvl="0" indent="-228600" algn="l">
                        <a:buFont typeface="Arial"/>
                        <a:buChar char="•"/>
                      </a:pPr>
                      <a:r>
                        <a:rPr lang="en-US" sz="1000" b="0" i="0" u="none" strike="noStrike" noProof="0">
                          <a:latin typeface="Arial"/>
                        </a:rPr>
                        <a:t>The Fish Field Unit (FFU) trailer is reaching the natural end of life.  One option is to build out the Juvenile Monitoring Facility (JMF) with modular offices and move FFU there. This will keep FFU behind secure gates and reduce Corps presence on the peninsula (which may help with hatchery disposal at some point in the future).</a:t>
                      </a:r>
                      <a:endParaRPr lang="en-US" sz="1000" b="0" i="0" u="none" strike="noStrike" noProof="0"/>
                    </a:p>
                  </a:txBody>
                  <a:tcPr anchor="ctr"/>
                </a:tc>
                <a:tc>
                  <a:txBody>
                    <a:bodyPr/>
                    <a:lstStyle/>
                    <a:p>
                      <a:pPr marL="171450" lvl="0" indent="-171450" algn="l">
                        <a:buFont typeface="Arial"/>
                        <a:buChar char="•"/>
                      </a:pPr>
                      <a:endParaRPr lang="en-US" sz="1000" b="0" i="0" u="none" strike="noStrike" noProof="0">
                        <a:latin typeface="Arial"/>
                      </a:endParaRPr>
                    </a:p>
                  </a:txBody>
                  <a:tcPr anchor="ctr"/>
                </a:tc>
                <a:tc>
                  <a:txBody>
                    <a:bodyPr/>
                    <a:lstStyle/>
                    <a:p>
                      <a:pPr marL="171450" lvl="0" indent="-171450" algn="l">
                        <a:buFont typeface="Arial"/>
                        <a:buChar char="•"/>
                      </a:pPr>
                      <a:r>
                        <a:rPr lang="en-US" sz="1000" b="0" i="0" u="none" strike="noStrike" baseline="0" noProof="0">
                          <a:solidFill>
                            <a:srgbClr val="221F20"/>
                          </a:solidFill>
                          <a:latin typeface="Arial"/>
                        </a:rPr>
                        <a:t>JMF build out - office space for FFU + Dive</a:t>
                      </a:r>
                      <a:endParaRPr lang="en-US"/>
                    </a:p>
                  </a:txBody>
                  <a:tcPr anchor="ctr"/>
                </a:tc>
                <a:extLst>
                  <a:ext uri="{0D108BD9-81ED-4DB2-BD59-A6C34878D82A}">
                    <a16:rowId xmlns:a16="http://schemas.microsoft.com/office/drawing/2014/main" val="937950002"/>
                  </a:ext>
                </a:extLst>
              </a:tr>
              <a:tr h="1341120">
                <a:tc>
                  <a:txBody>
                    <a:bodyPr/>
                    <a:lstStyle/>
                    <a:p>
                      <a:pPr marL="0" lvl="0" indent="0" algn="ctr">
                        <a:lnSpc>
                          <a:spcPct val="100000"/>
                        </a:lnSpc>
                        <a:spcBef>
                          <a:spcPts val="0"/>
                        </a:spcBef>
                        <a:spcAft>
                          <a:spcPts val="0"/>
                        </a:spcAft>
                        <a:buNone/>
                      </a:pPr>
                      <a:r>
                        <a:rPr lang="en-US" sz="1000"/>
                        <a:t>Spillway Bridges</a:t>
                      </a:r>
                    </a:p>
                  </a:txBody>
                  <a:tcPr anchor="ctr"/>
                </a:tc>
                <a:tc>
                  <a:txBody>
                    <a:bodyPr/>
                    <a:lstStyle/>
                    <a:p>
                      <a:pPr lvl="0" algn="ctr">
                        <a:buNone/>
                      </a:pPr>
                      <a:r>
                        <a:rPr lang="en-US" sz="1000"/>
                        <a:t>OCA = F (Decking, Supports, Concrete, Steel)</a:t>
                      </a:r>
                    </a:p>
                  </a:txBody>
                  <a:tcPr anchor="ctr">
                    <a:solidFill>
                      <a:srgbClr val="FFCC01"/>
                    </a:solidFill>
                  </a:tcPr>
                </a:tc>
                <a:tc>
                  <a:txBody>
                    <a:bodyPr/>
                    <a:lstStyle/>
                    <a:p>
                      <a:pPr marL="228600" lvl="0" indent="-228600" algn="l">
                        <a:buFont typeface="Arial"/>
                        <a:buChar char="•"/>
                      </a:pPr>
                      <a:r>
                        <a:rPr lang="en-US" sz="1000" b="0" i="0" u="none" strike="noStrike" noProof="0"/>
                        <a:t>Bridge B (Viaduct Bridge) in poor condition and now equipped with “temporary” steel span. Steel span prohibits large vehicle or flatbed access.</a:t>
                      </a:r>
                    </a:p>
                    <a:p>
                      <a:pPr marL="228600" lvl="0" indent="-228600" algn="l">
                        <a:buFont typeface="Arial"/>
                        <a:buChar char="•"/>
                      </a:pPr>
                      <a:r>
                        <a:rPr lang="en-US" sz="1000" b="0" i="0" u="none" strike="noStrike" noProof="0"/>
                        <a:t>Bridge D (GRASP): 11-ton vehicular load prohibits heavy vehicles and 65 ton crane access.</a:t>
                      </a:r>
                    </a:p>
                    <a:p>
                      <a:pPr marL="228600" lvl="0" indent="-228600" algn="l">
                        <a:buFont typeface="Arial"/>
                        <a:buChar char="•"/>
                      </a:pPr>
                      <a:r>
                        <a:rPr lang="en-US" sz="1000" b="0" i="0" u="none" strike="noStrike" noProof="0"/>
                        <a:t>Bridge spans are “at capacity” which prohibits constructing heavier gantry cranes or spillway gates.</a:t>
                      </a:r>
                    </a:p>
                  </a:txBody>
                  <a:tcPr anchor="ctr"/>
                </a:tc>
                <a:tc>
                  <a:txBody>
                    <a:bodyPr/>
                    <a:lstStyle/>
                    <a:p>
                      <a:pPr marL="171450" lvl="0" indent="-171450" algn="l">
                        <a:buFont typeface="Arial"/>
                        <a:buChar char="•"/>
                      </a:pPr>
                      <a:endParaRPr lang="en-US" sz="1000" b="0" i="0" u="none" strike="noStrike" noProof="0">
                        <a:latin typeface="Arial"/>
                      </a:endParaRPr>
                    </a:p>
                  </a:txBody>
                  <a:tcPr anchor="ctr"/>
                </a:tc>
                <a:tc>
                  <a:txBody>
                    <a:bodyPr/>
                    <a:lstStyle/>
                    <a:p>
                      <a:pPr marL="171450" lvl="0" indent="-171450" algn="l">
                        <a:buFont typeface="Arial"/>
                        <a:buChar char="•"/>
                      </a:pPr>
                      <a:r>
                        <a:rPr lang="en-US" dirty="0"/>
                        <a:t>Major Rehab Evaluation</a:t>
                      </a:r>
                    </a:p>
                    <a:p>
                      <a:pPr marL="171450" lvl="0" indent="-171450" algn="l">
                        <a:buFont typeface="Arial"/>
                        <a:buChar char="•"/>
                      </a:pPr>
                      <a:r>
                        <a:rPr lang="en-US" dirty="0"/>
                        <a:t>Rehab bridges (2019 EDR)</a:t>
                      </a:r>
                    </a:p>
                  </a:txBody>
                  <a:tcPr anchor="ctr"/>
                </a:tc>
                <a:extLst>
                  <a:ext uri="{0D108BD9-81ED-4DB2-BD59-A6C34878D82A}">
                    <a16:rowId xmlns:a16="http://schemas.microsoft.com/office/drawing/2014/main" val="2512607088"/>
                  </a:ext>
                </a:extLst>
              </a:tr>
            </a:tbl>
          </a:graphicData>
        </a:graphic>
      </p:graphicFrame>
    </p:spTree>
    <p:extLst>
      <p:ext uri="{BB962C8B-B14F-4D97-AF65-F5344CB8AC3E}">
        <p14:creationId xmlns:p14="http://schemas.microsoft.com/office/powerpoint/2010/main" val="2275884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0408B76A-6111-5DBA-03F0-9BE2949F74BC}"/>
              </a:ext>
            </a:extLst>
          </p:cNvPr>
          <p:cNvSpPr/>
          <p:nvPr/>
        </p:nvSpPr>
        <p:spPr>
          <a:xfrm>
            <a:off x="5578623" y="2787169"/>
            <a:ext cx="4258797" cy="212702"/>
          </a:xfrm>
          <a:prstGeom prst="rect">
            <a:avLst/>
          </a:prstGeom>
          <a:solidFill>
            <a:schemeClr val="accent6">
              <a:lumMod val="20000"/>
              <a:lumOff val="80000"/>
              <a:alpha val="88627"/>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221F20"/>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F59F0AE3-FFAA-AF8A-746E-EB51DFEE32E2}"/>
              </a:ext>
            </a:extLst>
          </p:cNvPr>
          <p:cNvSpPr/>
          <p:nvPr/>
        </p:nvSpPr>
        <p:spPr>
          <a:xfrm>
            <a:off x="4055590" y="2787169"/>
            <a:ext cx="1534872" cy="212702"/>
          </a:xfrm>
          <a:prstGeom prst="rect">
            <a:avLst/>
          </a:prstGeom>
          <a:solidFill>
            <a:schemeClr val="accent6">
              <a:lumMod val="40000"/>
              <a:lumOff val="60000"/>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21F20"/>
                </a:solidFill>
                <a:effectLst/>
                <a:uLnTx/>
                <a:uFillTx/>
                <a:latin typeface="Arial"/>
                <a:ea typeface="+mn-ea"/>
                <a:cs typeface="+mn-cs"/>
              </a:rPr>
              <a:t>Major Rehabilitation </a:t>
            </a:r>
          </a:p>
        </p:txBody>
      </p:sp>
      <p:sp>
        <p:nvSpPr>
          <p:cNvPr id="68" name="Rectangle 67">
            <a:extLst>
              <a:ext uri="{FF2B5EF4-FFF2-40B4-BE49-F238E27FC236}">
                <a16:creationId xmlns:a16="http://schemas.microsoft.com/office/drawing/2014/main" id="{B36E0178-C57F-7A4B-639B-6F37393AC996}"/>
              </a:ext>
            </a:extLst>
          </p:cNvPr>
          <p:cNvSpPr/>
          <p:nvPr/>
        </p:nvSpPr>
        <p:spPr>
          <a:xfrm>
            <a:off x="3246748" y="3901163"/>
            <a:ext cx="6590672" cy="212702"/>
          </a:xfrm>
          <a:prstGeom prst="rect">
            <a:avLst/>
          </a:prstGeom>
          <a:solidFill>
            <a:schemeClr val="accent4">
              <a:lumMod val="60000"/>
              <a:lumOff val="40000"/>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21F20"/>
                </a:solidFill>
                <a:effectLst/>
                <a:uLnTx/>
                <a:uFillTx/>
                <a:latin typeface="Arial"/>
                <a:ea typeface="+mn-ea"/>
                <a:cs typeface="+mn-cs"/>
              </a:rPr>
              <a:t>Issue Evaluation Study</a:t>
            </a:r>
          </a:p>
        </p:txBody>
      </p:sp>
      <p:sp>
        <p:nvSpPr>
          <p:cNvPr id="2" name="Date Placeholder 1">
            <a:extLst>
              <a:ext uri="{FF2B5EF4-FFF2-40B4-BE49-F238E27FC236}">
                <a16:creationId xmlns:a16="http://schemas.microsoft.com/office/drawing/2014/main" id="{A6F9DB39-C8F1-6327-8882-029D8243F5CE}"/>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21F20">
                  <a:lumMod val="75000"/>
                  <a:lumOff val="25000"/>
                </a:srgbClr>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3C74B61A-205C-8DCC-CACE-C5BEA41C3E2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21F20">
                  <a:lumMod val="75000"/>
                  <a:lumOff val="25000"/>
                </a:srgbClr>
              </a:solidFill>
              <a:effectLst/>
              <a:uLnTx/>
              <a:uFillTx/>
              <a:latin typeface="Arial"/>
              <a:ea typeface="+mn-ea"/>
              <a:cs typeface="+mn-cs"/>
            </a:endParaRPr>
          </a:p>
        </p:txBody>
      </p:sp>
      <p:sp>
        <p:nvSpPr>
          <p:cNvPr id="4" name="Title 3">
            <a:extLst>
              <a:ext uri="{FF2B5EF4-FFF2-40B4-BE49-F238E27FC236}">
                <a16:creationId xmlns:a16="http://schemas.microsoft.com/office/drawing/2014/main" id="{FE6AF6A3-4F9D-BA64-8311-C65B8591878E}"/>
              </a:ext>
            </a:extLst>
          </p:cNvPr>
          <p:cNvSpPr>
            <a:spLocks noGrp="1"/>
          </p:cNvSpPr>
          <p:nvPr>
            <p:ph type="title"/>
          </p:nvPr>
        </p:nvSpPr>
        <p:spPr/>
        <p:txBody>
          <a:bodyPr/>
          <a:lstStyle/>
          <a:p>
            <a:r>
              <a:rPr lang="en-US" dirty="0"/>
              <a:t>Recent History</a:t>
            </a:r>
          </a:p>
        </p:txBody>
      </p:sp>
      <p:grpSp>
        <p:nvGrpSpPr>
          <p:cNvPr id="16" name="Group 15">
            <a:extLst>
              <a:ext uri="{FF2B5EF4-FFF2-40B4-BE49-F238E27FC236}">
                <a16:creationId xmlns:a16="http://schemas.microsoft.com/office/drawing/2014/main" id="{FCEE4B9E-ED29-DABA-3082-199BE3EB3613}"/>
              </a:ext>
            </a:extLst>
          </p:cNvPr>
          <p:cNvGrpSpPr/>
          <p:nvPr/>
        </p:nvGrpSpPr>
        <p:grpSpPr>
          <a:xfrm>
            <a:off x="73550" y="3337175"/>
            <a:ext cx="11985807" cy="183649"/>
            <a:chOff x="-422105" y="3760146"/>
            <a:chExt cx="11985807" cy="183649"/>
          </a:xfrm>
        </p:grpSpPr>
        <p:sp>
          <p:nvSpPr>
            <p:cNvPr id="18" name="Rectangle 17">
              <a:extLst>
                <a:ext uri="{FF2B5EF4-FFF2-40B4-BE49-F238E27FC236}">
                  <a16:creationId xmlns:a16="http://schemas.microsoft.com/office/drawing/2014/main" id="{6B04AD5A-F37C-CC80-659B-C4EC26719BA5}"/>
                </a:ext>
              </a:extLst>
            </p:cNvPr>
            <p:cNvSpPr/>
            <p:nvPr/>
          </p:nvSpPr>
          <p:spPr>
            <a:xfrm>
              <a:off x="1425940" y="3760915"/>
              <a:ext cx="914400" cy="182880"/>
            </a:xfrm>
            <a:prstGeom prst="rect">
              <a:avLst/>
            </a:prstGeom>
            <a:solidFill>
              <a:srgbClr val="899F92"/>
            </a:solidFill>
            <a:ln>
              <a:noFill/>
            </a:ln>
            <a:effectLst/>
          </p:spPr>
          <p:style>
            <a:lnRef idx="1">
              <a:schemeClr val="accent1"/>
            </a:lnRef>
            <a:fillRef idx="3">
              <a:schemeClr val="accent1"/>
            </a:fillRef>
            <a:effectRef idx="2">
              <a:schemeClr val="accent1"/>
            </a:effectRef>
            <a:fontRef idx="minor">
              <a:schemeClr val="lt1"/>
            </a:fontRef>
          </p:style>
          <p:txBody>
            <a:bodyPr lIns="27432"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2015</a:t>
              </a:r>
            </a:p>
          </p:txBody>
        </p:sp>
        <p:sp>
          <p:nvSpPr>
            <p:cNvPr id="19" name="Rectangle 18">
              <a:extLst>
                <a:ext uri="{FF2B5EF4-FFF2-40B4-BE49-F238E27FC236}">
                  <a16:creationId xmlns:a16="http://schemas.microsoft.com/office/drawing/2014/main" id="{BF5C6BC2-8727-D464-8D9F-A84334EF908D}"/>
                </a:ext>
              </a:extLst>
            </p:cNvPr>
            <p:cNvSpPr/>
            <p:nvPr/>
          </p:nvSpPr>
          <p:spPr>
            <a:xfrm>
              <a:off x="2349865" y="3760915"/>
              <a:ext cx="914400" cy="182880"/>
            </a:xfrm>
            <a:prstGeom prst="rect">
              <a:avLst/>
            </a:prstGeom>
            <a:solidFill>
              <a:srgbClr val="768E7F"/>
            </a:solidFill>
            <a:ln>
              <a:noFill/>
            </a:ln>
            <a:effectLst/>
          </p:spPr>
          <p:style>
            <a:lnRef idx="1">
              <a:schemeClr val="accent1"/>
            </a:lnRef>
            <a:fillRef idx="3">
              <a:schemeClr val="accent1"/>
            </a:fillRef>
            <a:effectRef idx="2">
              <a:schemeClr val="accent1"/>
            </a:effectRef>
            <a:fontRef idx="minor">
              <a:schemeClr val="lt1"/>
            </a:fontRef>
          </p:style>
          <p:txBody>
            <a:bodyPr lIns="27432"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2016</a:t>
              </a:r>
            </a:p>
          </p:txBody>
        </p:sp>
        <p:sp>
          <p:nvSpPr>
            <p:cNvPr id="20" name="Rectangle 19">
              <a:extLst>
                <a:ext uri="{FF2B5EF4-FFF2-40B4-BE49-F238E27FC236}">
                  <a16:creationId xmlns:a16="http://schemas.microsoft.com/office/drawing/2014/main" id="{2ED9862F-2759-5AF8-6E4A-48D45B0634DF}"/>
                </a:ext>
              </a:extLst>
            </p:cNvPr>
            <p:cNvSpPr/>
            <p:nvPr/>
          </p:nvSpPr>
          <p:spPr>
            <a:xfrm>
              <a:off x="3252040" y="3760915"/>
              <a:ext cx="914400" cy="182880"/>
            </a:xfrm>
            <a:prstGeom prst="rect">
              <a:avLst/>
            </a:prstGeom>
            <a:solidFill>
              <a:srgbClr val="6F8778"/>
            </a:solidFill>
            <a:ln>
              <a:noFill/>
            </a:ln>
            <a:effectLst/>
          </p:spPr>
          <p:style>
            <a:lnRef idx="1">
              <a:schemeClr val="accent1"/>
            </a:lnRef>
            <a:fillRef idx="3">
              <a:schemeClr val="accent1"/>
            </a:fillRef>
            <a:effectRef idx="2">
              <a:schemeClr val="accent1"/>
            </a:effectRef>
            <a:fontRef idx="minor">
              <a:schemeClr val="lt1"/>
            </a:fontRef>
          </p:style>
          <p:txBody>
            <a:bodyPr lIns="27432"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2017</a:t>
              </a:r>
            </a:p>
          </p:txBody>
        </p:sp>
        <p:sp>
          <p:nvSpPr>
            <p:cNvPr id="21" name="Rectangle 20">
              <a:extLst>
                <a:ext uri="{FF2B5EF4-FFF2-40B4-BE49-F238E27FC236}">
                  <a16:creationId xmlns:a16="http://schemas.microsoft.com/office/drawing/2014/main" id="{A608399C-6D1F-181A-0396-F9EB8301D2AA}"/>
                </a:ext>
              </a:extLst>
            </p:cNvPr>
            <p:cNvSpPr/>
            <p:nvPr/>
          </p:nvSpPr>
          <p:spPr>
            <a:xfrm>
              <a:off x="4175966" y="3760915"/>
              <a:ext cx="914400" cy="182880"/>
            </a:xfrm>
            <a:prstGeom prst="rect">
              <a:avLst/>
            </a:prstGeom>
            <a:solidFill>
              <a:srgbClr val="687E70"/>
            </a:solidFill>
            <a:ln>
              <a:noFill/>
            </a:ln>
            <a:effectLst/>
          </p:spPr>
          <p:style>
            <a:lnRef idx="1">
              <a:schemeClr val="accent1"/>
            </a:lnRef>
            <a:fillRef idx="3">
              <a:schemeClr val="accent1"/>
            </a:fillRef>
            <a:effectRef idx="2">
              <a:schemeClr val="accent1"/>
            </a:effectRef>
            <a:fontRef idx="minor">
              <a:schemeClr val="lt1"/>
            </a:fontRef>
          </p:style>
          <p:txBody>
            <a:bodyPr lIns="27432"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2018</a:t>
              </a:r>
            </a:p>
          </p:txBody>
        </p:sp>
        <p:sp>
          <p:nvSpPr>
            <p:cNvPr id="22" name="Rectangle 21">
              <a:extLst>
                <a:ext uri="{FF2B5EF4-FFF2-40B4-BE49-F238E27FC236}">
                  <a16:creationId xmlns:a16="http://schemas.microsoft.com/office/drawing/2014/main" id="{43DBCAB1-454F-F7A6-41EA-A8458CE42F6C}"/>
                </a:ext>
              </a:extLst>
            </p:cNvPr>
            <p:cNvSpPr/>
            <p:nvPr/>
          </p:nvSpPr>
          <p:spPr>
            <a:xfrm>
              <a:off x="5104330" y="3760317"/>
              <a:ext cx="914400" cy="182880"/>
            </a:xfrm>
            <a:prstGeom prst="rect">
              <a:avLst/>
            </a:prstGeom>
            <a:solidFill>
              <a:srgbClr val="5C7064"/>
            </a:solidFill>
            <a:ln>
              <a:noFill/>
            </a:ln>
            <a:effectLst/>
          </p:spPr>
          <p:style>
            <a:lnRef idx="1">
              <a:schemeClr val="accent1"/>
            </a:lnRef>
            <a:fillRef idx="3">
              <a:schemeClr val="accent1"/>
            </a:fillRef>
            <a:effectRef idx="2">
              <a:schemeClr val="accent1"/>
            </a:effectRef>
            <a:fontRef idx="minor">
              <a:schemeClr val="lt1"/>
            </a:fontRef>
          </p:style>
          <p:txBody>
            <a:bodyPr lIns="27432"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2019</a:t>
              </a:r>
            </a:p>
          </p:txBody>
        </p:sp>
        <p:sp>
          <p:nvSpPr>
            <p:cNvPr id="23" name="Rectangle 22">
              <a:extLst>
                <a:ext uri="{FF2B5EF4-FFF2-40B4-BE49-F238E27FC236}">
                  <a16:creationId xmlns:a16="http://schemas.microsoft.com/office/drawing/2014/main" id="{AB5C55EA-C032-6A93-25A2-B79E8711E521}"/>
                </a:ext>
              </a:extLst>
            </p:cNvPr>
            <p:cNvSpPr/>
            <p:nvPr/>
          </p:nvSpPr>
          <p:spPr>
            <a:xfrm>
              <a:off x="6025238" y="3760146"/>
              <a:ext cx="914400" cy="182880"/>
            </a:xfrm>
            <a:prstGeom prst="rect">
              <a:avLst/>
            </a:prstGeom>
            <a:solidFill>
              <a:srgbClr val="55675C"/>
            </a:solidFill>
            <a:ln>
              <a:noFill/>
            </a:ln>
            <a:effectLst/>
          </p:spPr>
          <p:style>
            <a:lnRef idx="1">
              <a:schemeClr val="accent1"/>
            </a:lnRef>
            <a:fillRef idx="3">
              <a:schemeClr val="accent1"/>
            </a:fillRef>
            <a:effectRef idx="2">
              <a:schemeClr val="accent1"/>
            </a:effectRef>
            <a:fontRef idx="minor">
              <a:schemeClr val="lt1"/>
            </a:fontRef>
          </p:style>
          <p:txBody>
            <a:bodyPr lIns="27432"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2020</a:t>
              </a:r>
            </a:p>
          </p:txBody>
        </p:sp>
        <p:sp>
          <p:nvSpPr>
            <p:cNvPr id="24" name="Rectangle 23">
              <a:extLst>
                <a:ext uri="{FF2B5EF4-FFF2-40B4-BE49-F238E27FC236}">
                  <a16:creationId xmlns:a16="http://schemas.microsoft.com/office/drawing/2014/main" id="{C9A1CD0D-9979-C79B-4F29-DC9F4C2E1275}"/>
                </a:ext>
              </a:extLst>
            </p:cNvPr>
            <p:cNvSpPr/>
            <p:nvPr/>
          </p:nvSpPr>
          <p:spPr>
            <a:xfrm>
              <a:off x="6949163" y="3760146"/>
              <a:ext cx="914400" cy="182880"/>
            </a:xfrm>
            <a:prstGeom prst="rect">
              <a:avLst/>
            </a:prstGeom>
            <a:solidFill>
              <a:srgbClr val="4C5C52"/>
            </a:solidFill>
            <a:ln>
              <a:noFill/>
            </a:ln>
            <a:effectLst/>
          </p:spPr>
          <p:style>
            <a:lnRef idx="1">
              <a:schemeClr val="accent1"/>
            </a:lnRef>
            <a:fillRef idx="3">
              <a:schemeClr val="accent1"/>
            </a:fillRef>
            <a:effectRef idx="2">
              <a:schemeClr val="accent1"/>
            </a:effectRef>
            <a:fontRef idx="minor">
              <a:schemeClr val="lt1"/>
            </a:fontRef>
          </p:style>
          <p:txBody>
            <a:bodyPr lIns="27432"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2021</a:t>
              </a:r>
            </a:p>
          </p:txBody>
        </p:sp>
        <p:sp>
          <p:nvSpPr>
            <p:cNvPr id="25" name="Rectangle 24">
              <a:extLst>
                <a:ext uri="{FF2B5EF4-FFF2-40B4-BE49-F238E27FC236}">
                  <a16:creationId xmlns:a16="http://schemas.microsoft.com/office/drawing/2014/main" id="{D8277731-D651-4C09-8C57-9FCA5960AC93}"/>
                </a:ext>
              </a:extLst>
            </p:cNvPr>
            <p:cNvSpPr/>
            <p:nvPr/>
          </p:nvSpPr>
          <p:spPr>
            <a:xfrm>
              <a:off x="7873088" y="3760146"/>
              <a:ext cx="914400" cy="182880"/>
            </a:xfrm>
            <a:prstGeom prst="rect">
              <a:avLst/>
            </a:prstGeom>
            <a:solidFill>
              <a:srgbClr val="445249"/>
            </a:solidFill>
            <a:ln>
              <a:noFill/>
            </a:ln>
            <a:effectLst/>
          </p:spPr>
          <p:style>
            <a:lnRef idx="1">
              <a:schemeClr val="accent1"/>
            </a:lnRef>
            <a:fillRef idx="3">
              <a:schemeClr val="accent1"/>
            </a:fillRef>
            <a:effectRef idx="2">
              <a:schemeClr val="accent1"/>
            </a:effectRef>
            <a:fontRef idx="minor">
              <a:schemeClr val="lt1"/>
            </a:fontRef>
          </p:style>
          <p:txBody>
            <a:bodyPr lIns="27432"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2022</a:t>
              </a:r>
            </a:p>
          </p:txBody>
        </p:sp>
        <p:sp>
          <p:nvSpPr>
            <p:cNvPr id="26" name="Rectangle 25">
              <a:extLst>
                <a:ext uri="{FF2B5EF4-FFF2-40B4-BE49-F238E27FC236}">
                  <a16:creationId xmlns:a16="http://schemas.microsoft.com/office/drawing/2014/main" id="{36C56532-0CFF-F1A3-512B-8CE88A4D6892}"/>
                </a:ext>
              </a:extLst>
            </p:cNvPr>
            <p:cNvSpPr/>
            <p:nvPr/>
          </p:nvSpPr>
          <p:spPr>
            <a:xfrm>
              <a:off x="8797013" y="3760690"/>
              <a:ext cx="914400" cy="182880"/>
            </a:xfrm>
            <a:prstGeom prst="rect">
              <a:avLst/>
            </a:prstGeom>
            <a:solidFill>
              <a:srgbClr val="39453D"/>
            </a:solidFill>
            <a:ln>
              <a:noFill/>
            </a:ln>
            <a:effectLst/>
          </p:spPr>
          <p:style>
            <a:lnRef idx="1">
              <a:schemeClr val="accent1"/>
            </a:lnRef>
            <a:fillRef idx="3">
              <a:schemeClr val="accent1"/>
            </a:fillRef>
            <a:effectRef idx="2">
              <a:schemeClr val="accent1"/>
            </a:effectRef>
            <a:fontRef idx="minor">
              <a:schemeClr val="lt1"/>
            </a:fontRef>
          </p:style>
          <p:txBody>
            <a:bodyPr lIns="27432"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2023</a:t>
              </a:r>
            </a:p>
          </p:txBody>
        </p:sp>
        <p:sp>
          <p:nvSpPr>
            <p:cNvPr id="27" name="Rectangle 26">
              <a:extLst>
                <a:ext uri="{FF2B5EF4-FFF2-40B4-BE49-F238E27FC236}">
                  <a16:creationId xmlns:a16="http://schemas.microsoft.com/office/drawing/2014/main" id="{EE635EA7-BCFB-CDD6-EB35-3DD00144E8E2}"/>
                </a:ext>
              </a:extLst>
            </p:cNvPr>
            <p:cNvSpPr/>
            <p:nvPr/>
          </p:nvSpPr>
          <p:spPr>
            <a:xfrm>
              <a:off x="9720938" y="3760146"/>
              <a:ext cx="914400" cy="182880"/>
            </a:xfrm>
            <a:prstGeom prst="rect">
              <a:avLst/>
            </a:prstGeom>
            <a:solidFill>
              <a:srgbClr val="39453D"/>
            </a:solidFill>
            <a:ln>
              <a:noFill/>
            </a:ln>
            <a:effectLst/>
          </p:spPr>
          <p:style>
            <a:lnRef idx="1">
              <a:schemeClr val="accent1"/>
            </a:lnRef>
            <a:fillRef idx="3">
              <a:schemeClr val="accent1"/>
            </a:fillRef>
            <a:effectRef idx="2">
              <a:schemeClr val="accent1"/>
            </a:effectRef>
            <a:fontRef idx="minor">
              <a:schemeClr val="lt1"/>
            </a:fontRef>
          </p:style>
          <p:txBody>
            <a:bodyPr lIns="27432"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2024</a:t>
              </a:r>
            </a:p>
          </p:txBody>
        </p:sp>
        <p:sp>
          <p:nvSpPr>
            <p:cNvPr id="28" name="Rectangle 27">
              <a:extLst>
                <a:ext uri="{FF2B5EF4-FFF2-40B4-BE49-F238E27FC236}">
                  <a16:creationId xmlns:a16="http://schemas.microsoft.com/office/drawing/2014/main" id="{7D678A16-F2D5-0520-46C4-75CC1D8343B3}"/>
                </a:ext>
              </a:extLst>
            </p:cNvPr>
            <p:cNvSpPr/>
            <p:nvPr/>
          </p:nvSpPr>
          <p:spPr>
            <a:xfrm>
              <a:off x="10649302" y="3760146"/>
              <a:ext cx="914400" cy="182880"/>
            </a:xfrm>
            <a:prstGeom prst="rect">
              <a:avLst/>
            </a:prstGeom>
            <a:solidFill>
              <a:srgbClr val="313B34"/>
            </a:solidFill>
            <a:ln>
              <a:noFill/>
            </a:ln>
            <a:effectLst/>
          </p:spPr>
          <p:style>
            <a:lnRef idx="1">
              <a:schemeClr val="accent1"/>
            </a:lnRef>
            <a:fillRef idx="3">
              <a:schemeClr val="accent1"/>
            </a:fillRef>
            <a:effectRef idx="2">
              <a:schemeClr val="accent1"/>
            </a:effectRef>
            <a:fontRef idx="minor">
              <a:schemeClr val="lt1"/>
            </a:fontRef>
          </p:style>
          <p:txBody>
            <a:bodyPr lIns="27432"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2025</a:t>
              </a:r>
            </a:p>
          </p:txBody>
        </p:sp>
        <p:sp>
          <p:nvSpPr>
            <p:cNvPr id="29" name="Rectangle 28">
              <a:extLst>
                <a:ext uri="{FF2B5EF4-FFF2-40B4-BE49-F238E27FC236}">
                  <a16:creationId xmlns:a16="http://schemas.microsoft.com/office/drawing/2014/main" id="{EF23F9F2-18DF-ACBB-DAEA-448E5FFFA8D1}"/>
                </a:ext>
              </a:extLst>
            </p:cNvPr>
            <p:cNvSpPr/>
            <p:nvPr/>
          </p:nvSpPr>
          <p:spPr>
            <a:xfrm>
              <a:off x="503365" y="3760146"/>
              <a:ext cx="914400" cy="182880"/>
            </a:xfrm>
            <a:prstGeom prst="rect">
              <a:avLst/>
            </a:prstGeom>
            <a:solidFill>
              <a:srgbClr val="97AB9F"/>
            </a:solidFill>
            <a:ln>
              <a:noFill/>
            </a:ln>
            <a:effectLst/>
          </p:spPr>
          <p:style>
            <a:lnRef idx="1">
              <a:schemeClr val="accent1"/>
            </a:lnRef>
            <a:fillRef idx="3">
              <a:schemeClr val="accent1"/>
            </a:fillRef>
            <a:effectRef idx="2">
              <a:schemeClr val="accent1"/>
            </a:effectRef>
            <a:fontRef idx="minor">
              <a:schemeClr val="lt1"/>
            </a:fontRef>
          </p:style>
          <p:txBody>
            <a:bodyPr lIns="27432"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2014</a:t>
              </a:r>
            </a:p>
          </p:txBody>
        </p:sp>
        <p:sp>
          <p:nvSpPr>
            <p:cNvPr id="30" name="Rectangle 29">
              <a:extLst>
                <a:ext uri="{FF2B5EF4-FFF2-40B4-BE49-F238E27FC236}">
                  <a16:creationId xmlns:a16="http://schemas.microsoft.com/office/drawing/2014/main" id="{1942B881-610E-68F8-7564-CBB622AD17BB}"/>
                </a:ext>
              </a:extLst>
            </p:cNvPr>
            <p:cNvSpPr/>
            <p:nvPr/>
          </p:nvSpPr>
          <p:spPr>
            <a:xfrm>
              <a:off x="-422105" y="3760146"/>
              <a:ext cx="914400" cy="182880"/>
            </a:xfrm>
            <a:prstGeom prst="rect">
              <a:avLst/>
            </a:prstGeom>
            <a:solidFill>
              <a:srgbClr val="A6B6AC"/>
            </a:solidFill>
            <a:ln>
              <a:noFill/>
            </a:ln>
            <a:effectLst/>
          </p:spPr>
          <p:style>
            <a:lnRef idx="1">
              <a:schemeClr val="accent1"/>
            </a:lnRef>
            <a:fillRef idx="3">
              <a:schemeClr val="accent1"/>
            </a:fillRef>
            <a:effectRef idx="2">
              <a:schemeClr val="accent1"/>
            </a:effectRef>
            <a:fontRef idx="minor">
              <a:schemeClr val="lt1"/>
            </a:fontRef>
          </p:style>
          <p:txBody>
            <a:bodyPr lIns="27432"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2013</a:t>
              </a:r>
            </a:p>
          </p:txBody>
        </p:sp>
      </p:grpSp>
      <p:grpSp>
        <p:nvGrpSpPr>
          <p:cNvPr id="32" name="Group 31">
            <a:extLst>
              <a:ext uri="{FF2B5EF4-FFF2-40B4-BE49-F238E27FC236}">
                <a16:creationId xmlns:a16="http://schemas.microsoft.com/office/drawing/2014/main" id="{3396ACF4-102B-323A-5953-F221C224C802}"/>
              </a:ext>
            </a:extLst>
          </p:cNvPr>
          <p:cNvGrpSpPr/>
          <p:nvPr/>
        </p:nvGrpSpPr>
        <p:grpSpPr>
          <a:xfrm>
            <a:off x="229078" y="4076150"/>
            <a:ext cx="2035282" cy="2411971"/>
            <a:chOff x="10217671" y="2727035"/>
            <a:chExt cx="843004" cy="1039699"/>
          </a:xfrm>
          <a:solidFill>
            <a:schemeClr val="accent3">
              <a:lumMod val="20000"/>
              <a:lumOff val="80000"/>
            </a:schemeClr>
          </a:solidFill>
        </p:grpSpPr>
        <p:pic>
          <p:nvPicPr>
            <p:cNvPr id="34" name="Picture 33">
              <a:extLst>
                <a:ext uri="{FF2B5EF4-FFF2-40B4-BE49-F238E27FC236}">
                  <a16:creationId xmlns:a16="http://schemas.microsoft.com/office/drawing/2014/main" id="{BDA9A377-26D3-D8BB-8C37-4E5F59D76B75}"/>
                </a:ext>
              </a:extLst>
            </p:cNvPr>
            <p:cNvPicPr>
              <a:picLocks noChangeAspect="1"/>
            </p:cNvPicPr>
            <p:nvPr/>
          </p:nvPicPr>
          <p:blipFill rotWithShape="1">
            <a:blip r:embed="rId2"/>
            <a:srcRect b="3783"/>
            <a:stretch/>
          </p:blipFill>
          <p:spPr>
            <a:xfrm>
              <a:off x="10217671" y="2727035"/>
              <a:ext cx="843004" cy="1039699"/>
            </a:xfrm>
            <a:prstGeom prst="rect">
              <a:avLst/>
            </a:prstGeom>
            <a:grpFill/>
            <a:ln w="12700">
              <a:solidFill>
                <a:schemeClr val="tx1"/>
              </a:solidFill>
            </a:ln>
          </p:spPr>
        </p:pic>
        <p:pic>
          <p:nvPicPr>
            <p:cNvPr id="35" name="Picture 34">
              <a:extLst>
                <a:ext uri="{FF2B5EF4-FFF2-40B4-BE49-F238E27FC236}">
                  <a16:creationId xmlns:a16="http://schemas.microsoft.com/office/drawing/2014/main" id="{86B9755A-CF25-59AA-4144-2836E2360362}"/>
                </a:ext>
              </a:extLst>
            </p:cNvPr>
            <p:cNvPicPr>
              <a:picLocks noChangeAspect="1"/>
            </p:cNvPicPr>
            <p:nvPr/>
          </p:nvPicPr>
          <p:blipFill>
            <a:blip r:embed="rId3"/>
            <a:stretch>
              <a:fillRect/>
            </a:stretch>
          </p:blipFill>
          <p:spPr>
            <a:xfrm>
              <a:off x="10278687" y="3205032"/>
              <a:ext cx="739916" cy="422999"/>
            </a:xfrm>
            <a:prstGeom prst="rect">
              <a:avLst/>
            </a:prstGeom>
            <a:grpFill/>
            <a:ln>
              <a:solidFill>
                <a:schemeClr val="tx1"/>
              </a:solidFill>
            </a:ln>
          </p:spPr>
        </p:pic>
      </p:grpSp>
      <p:sp>
        <p:nvSpPr>
          <p:cNvPr id="36" name="Rectangle 35">
            <a:extLst>
              <a:ext uri="{FF2B5EF4-FFF2-40B4-BE49-F238E27FC236}">
                <a16:creationId xmlns:a16="http://schemas.microsoft.com/office/drawing/2014/main" id="{8408A4B8-7499-9270-FBC9-EABF596ADD23}"/>
              </a:ext>
            </a:extLst>
          </p:cNvPr>
          <p:cNvSpPr/>
          <p:nvPr/>
        </p:nvSpPr>
        <p:spPr>
          <a:xfrm>
            <a:off x="2264360" y="5419537"/>
            <a:ext cx="3512596" cy="106858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1F20"/>
                </a:solidFill>
                <a:effectLst/>
                <a:uLnTx/>
                <a:uFillTx/>
                <a:latin typeface="Arial"/>
                <a:ea typeface="+mn-ea"/>
                <a:cs typeface="+mn-cs"/>
              </a:rPr>
              <a:t>2013: Spillway Letter of Distress</a:t>
            </a:r>
            <a:endParaRPr kumimoji="0" lang="en-US" sz="1200" b="0" i="0" u="none" strike="noStrike" kern="1200" cap="none" spc="0" normalizeH="0" baseline="0" noProof="0" dirty="0">
              <a:ln>
                <a:noFill/>
              </a:ln>
              <a:solidFill>
                <a:srgbClr val="3F4339"/>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F4339"/>
                </a:solidFill>
                <a:effectLst/>
                <a:uLnTx/>
                <a:uFillTx/>
                <a:latin typeface="Arial"/>
                <a:ea typeface="+mn-ea"/>
                <a:cs typeface="+mn-cs"/>
              </a:rPr>
              <a:t>Gate splitting unsafe – spill capacity reduced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F4339"/>
                </a:solidFill>
                <a:effectLst/>
                <a:uLnTx/>
                <a:uFillTx/>
                <a:latin typeface="Arial"/>
                <a:ea typeface="+mn-ea"/>
                <a:cs typeface="+mn-cs"/>
              </a:rPr>
              <a:t>Do an MRR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F4339"/>
                </a:solidFill>
                <a:effectLst/>
                <a:uLnTx/>
                <a:uFillTx/>
                <a:latin typeface="Arial"/>
                <a:ea typeface="+mn-ea"/>
                <a:cs typeface="+mn-cs"/>
              </a:rPr>
              <a:t>Fix the GRASP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F4339"/>
                </a:solidFill>
                <a:effectLst/>
                <a:uLnTx/>
                <a:uFillTx/>
                <a:latin typeface="Arial"/>
                <a:ea typeface="+mn-ea"/>
                <a:cs typeface="+mn-cs"/>
              </a:rPr>
              <a:t>Update Flood Fight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F4339"/>
                </a:solidFill>
                <a:effectLst/>
                <a:uLnTx/>
                <a:uFillTx/>
                <a:latin typeface="Arial"/>
                <a:ea typeface="+mn-ea"/>
                <a:cs typeface="+mn-cs"/>
              </a:rPr>
              <a:t>IES not prioritized in national queue</a:t>
            </a:r>
          </a:p>
        </p:txBody>
      </p:sp>
      <p:cxnSp>
        <p:nvCxnSpPr>
          <p:cNvPr id="37" name="Straight Connector 36">
            <a:extLst>
              <a:ext uri="{FF2B5EF4-FFF2-40B4-BE49-F238E27FC236}">
                <a16:creationId xmlns:a16="http://schemas.microsoft.com/office/drawing/2014/main" id="{83A4EE1C-0E35-F1CF-A3FB-5E3B9A05A323}"/>
              </a:ext>
            </a:extLst>
          </p:cNvPr>
          <p:cNvCxnSpPr>
            <a:cxnSpLocks/>
            <a:stCxn id="38" idx="3"/>
            <a:endCxn id="34" idx="0"/>
          </p:cNvCxnSpPr>
          <p:nvPr/>
        </p:nvCxnSpPr>
        <p:spPr>
          <a:xfrm>
            <a:off x="932880" y="3493094"/>
            <a:ext cx="313839" cy="583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5-Point Star 127">
            <a:extLst>
              <a:ext uri="{FF2B5EF4-FFF2-40B4-BE49-F238E27FC236}">
                <a16:creationId xmlns:a16="http://schemas.microsoft.com/office/drawing/2014/main" id="{6DF55D00-8098-4683-A111-A2A88AA56EAB}"/>
              </a:ext>
            </a:extLst>
          </p:cNvPr>
          <p:cNvSpPr/>
          <p:nvPr/>
        </p:nvSpPr>
        <p:spPr>
          <a:xfrm>
            <a:off x="814445" y="3346700"/>
            <a:ext cx="146394" cy="146394"/>
          </a:xfrm>
          <a:prstGeom prst="star5">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1F20"/>
              </a:solidFill>
              <a:effectLst/>
              <a:uLnTx/>
              <a:uFillTx/>
              <a:latin typeface="Arial"/>
              <a:ea typeface="+mn-ea"/>
              <a:cs typeface="+mn-cs"/>
            </a:endParaRPr>
          </a:p>
        </p:txBody>
      </p:sp>
      <p:sp>
        <p:nvSpPr>
          <p:cNvPr id="42" name="5-Point Star 91">
            <a:extLst>
              <a:ext uri="{FF2B5EF4-FFF2-40B4-BE49-F238E27FC236}">
                <a16:creationId xmlns:a16="http://schemas.microsoft.com/office/drawing/2014/main" id="{778553DA-A007-1B14-2CC2-557019243754}"/>
              </a:ext>
            </a:extLst>
          </p:cNvPr>
          <p:cNvSpPr/>
          <p:nvPr/>
        </p:nvSpPr>
        <p:spPr>
          <a:xfrm>
            <a:off x="5901010" y="3929756"/>
            <a:ext cx="146394" cy="146394"/>
          </a:xfrm>
          <a:prstGeom prst="star5">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1F20"/>
              </a:solidFill>
              <a:effectLst/>
              <a:uLnTx/>
              <a:uFillTx/>
              <a:latin typeface="Arial"/>
              <a:ea typeface="+mn-ea"/>
              <a:cs typeface="+mn-cs"/>
            </a:endParaRPr>
          </a:p>
        </p:txBody>
      </p:sp>
      <p:cxnSp>
        <p:nvCxnSpPr>
          <p:cNvPr id="43" name="Straight Connector 42">
            <a:extLst>
              <a:ext uri="{FF2B5EF4-FFF2-40B4-BE49-F238E27FC236}">
                <a16:creationId xmlns:a16="http://schemas.microsoft.com/office/drawing/2014/main" id="{1756D09D-AC2C-79CB-A5AE-F67D882BA4F9}"/>
              </a:ext>
            </a:extLst>
          </p:cNvPr>
          <p:cNvCxnSpPr>
            <a:cxnSpLocks/>
            <a:stCxn id="45" idx="0"/>
            <a:endCxn id="42" idx="2"/>
          </p:cNvCxnSpPr>
          <p:nvPr/>
        </p:nvCxnSpPr>
        <p:spPr>
          <a:xfrm flipV="1">
            <a:off x="5788054" y="4076150"/>
            <a:ext cx="140915" cy="2776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91A1849-F6B5-F8B4-3B85-1DA5688A0481}"/>
              </a:ext>
            </a:extLst>
          </p:cNvPr>
          <p:cNvSpPr txBox="1"/>
          <p:nvPr/>
        </p:nvSpPr>
        <p:spPr>
          <a:xfrm>
            <a:off x="4391025" y="4353827"/>
            <a:ext cx="279405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1F20"/>
                </a:solidFill>
                <a:effectLst/>
                <a:uLnTx/>
                <a:uFillTx/>
                <a:latin typeface="Arial"/>
                <a:ea typeface="+mn-ea"/>
                <a:cs typeface="+mn-cs"/>
              </a:rPr>
              <a:t>2019: SQRA Completed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21F20"/>
                </a:solidFill>
                <a:effectLst/>
                <a:uLnTx/>
                <a:uFillTx/>
                <a:latin typeface="Arial"/>
                <a:ea typeface="+mn-ea"/>
                <a:cs typeface="+mn-cs"/>
              </a:rPr>
              <a:t>Vertical Team: Advance to QRA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21F20"/>
                </a:solidFill>
                <a:effectLst/>
                <a:uLnTx/>
                <a:uFillTx/>
                <a:latin typeface="Arial"/>
                <a:ea typeface="+mn-ea"/>
                <a:cs typeface="+mn-cs"/>
              </a:rPr>
              <a:t>No DSAC Memo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21F20"/>
              </a:solidFill>
              <a:effectLst/>
              <a:uLnTx/>
              <a:uFillTx/>
              <a:latin typeface="Arial"/>
              <a:ea typeface="+mn-ea"/>
              <a:cs typeface="+mn-cs"/>
            </a:endParaRPr>
          </a:p>
        </p:txBody>
      </p:sp>
      <p:cxnSp>
        <p:nvCxnSpPr>
          <p:cNvPr id="46" name="Straight Connector 45">
            <a:extLst>
              <a:ext uri="{FF2B5EF4-FFF2-40B4-BE49-F238E27FC236}">
                <a16:creationId xmlns:a16="http://schemas.microsoft.com/office/drawing/2014/main" id="{9EA10EC6-0730-C54E-21DB-646C1FC48C34}"/>
              </a:ext>
            </a:extLst>
          </p:cNvPr>
          <p:cNvCxnSpPr>
            <a:cxnSpLocks/>
            <a:stCxn id="49" idx="2"/>
            <a:endCxn id="47" idx="0"/>
          </p:cNvCxnSpPr>
          <p:nvPr/>
        </p:nvCxnSpPr>
        <p:spPr>
          <a:xfrm>
            <a:off x="5115846" y="2274256"/>
            <a:ext cx="467120" cy="5426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5-Point Star 91">
            <a:extLst>
              <a:ext uri="{FF2B5EF4-FFF2-40B4-BE49-F238E27FC236}">
                <a16:creationId xmlns:a16="http://schemas.microsoft.com/office/drawing/2014/main" id="{0DAFA2DB-5C37-FFFC-80DB-F7D31966017F}"/>
              </a:ext>
            </a:extLst>
          </p:cNvPr>
          <p:cNvSpPr/>
          <p:nvPr/>
        </p:nvSpPr>
        <p:spPr>
          <a:xfrm rot="21559333">
            <a:off x="5510635" y="2816934"/>
            <a:ext cx="146394" cy="146394"/>
          </a:xfrm>
          <a:prstGeom prst="star5">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1F20"/>
              </a:solidFill>
              <a:effectLst/>
              <a:uLnTx/>
              <a:uFillTx/>
              <a:latin typeface="Arial"/>
              <a:ea typeface="+mn-ea"/>
              <a:cs typeface="+mn-cs"/>
            </a:endParaRPr>
          </a:p>
        </p:txBody>
      </p:sp>
      <p:sp>
        <p:nvSpPr>
          <p:cNvPr id="49" name="TextBox 48">
            <a:extLst>
              <a:ext uri="{FF2B5EF4-FFF2-40B4-BE49-F238E27FC236}">
                <a16:creationId xmlns:a16="http://schemas.microsoft.com/office/drawing/2014/main" id="{8519F8DE-9EEE-B799-7BF4-4C09DFD858C8}"/>
              </a:ext>
            </a:extLst>
          </p:cNvPr>
          <p:cNvSpPr txBox="1"/>
          <p:nvPr/>
        </p:nvSpPr>
        <p:spPr>
          <a:xfrm>
            <a:off x="2641600" y="889261"/>
            <a:ext cx="4948491"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1F20"/>
                </a:solidFill>
                <a:effectLst/>
                <a:uLnTx/>
                <a:uFillTx/>
                <a:latin typeface="Arial"/>
                <a:ea typeface="+mn-ea"/>
                <a:cs typeface="+mn-cs"/>
              </a:rPr>
              <a:t>2018: MRR Shelved (funding)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21F20"/>
                </a:solidFill>
                <a:effectLst/>
                <a:uLnTx/>
                <a:uFillTx/>
                <a:latin typeface="Arial"/>
                <a:ea typeface="+mn-ea"/>
                <a:cs typeface="+mn-cs"/>
              </a:rPr>
              <a:t>The Navigation Lock 1 Swing Bridge was moved to a Major Maintenance Report.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21F20"/>
                </a:solidFill>
                <a:effectLst/>
                <a:uLnTx/>
                <a:uFillTx/>
                <a:latin typeface="Arial"/>
                <a:ea typeface="+mn-ea"/>
                <a:cs typeface="+mn-cs"/>
              </a:rPr>
              <a:t>The Fish Ladders were summarized in a Bonneville Fish Ladder Assessment report and return to programmatic funding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21F20"/>
                </a:solidFill>
                <a:effectLst/>
                <a:uLnTx/>
                <a:uFillTx/>
                <a:latin typeface="Arial"/>
                <a:ea typeface="+mn-ea"/>
                <a:cs typeface="+mn-cs"/>
              </a:rPr>
              <a:t>The spillway remains in the MRR and is also further being investigated in an IES.</a:t>
            </a:r>
          </a:p>
        </p:txBody>
      </p:sp>
      <p:sp>
        <p:nvSpPr>
          <p:cNvPr id="58" name="5-Point Star 91">
            <a:extLst>
              <a:ext uri="{FF2B5EF4-FFF2-40B4-BE49-F238E27FC236}">
                <a16:creationId xmlns:a16="http://schemas.microsoft.com/office/drawing/2014/main" id="{B40F010D-3396-48B1-3CB3-60CDECE824E2}"/>
              </a:ext>
            </a:extLst>
          </p:cNvPr>
          <p:cNvSpPr/>
          <p:nvPr/>
        </p:nvSpPr>
        <p:spPr>
          <a:xfrm>
            <a:off x="3965850" y="2802555"/>
            <a:ext cx="146394" cy="146394"/>
          </a:xfrm>
          <a:prstGeom prst="star5">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1F20"/>
              </a:solidFill>
              <a:effectLst/>
              <a:uLnTx/>
              <a:uFillTx/>
              <a:latin typeface="Arial"/>
              <a:ea typeface="+mn-ea"/>
              <a:cs typeface="+mn-cs"/>
            </a:endParaRPr>
          </a:p>
        </p:txBody>
      </p:sp>
      <p:sp>
        <p:nvSpPr>
          <p:cNvPr id="59" name="TextBox 58">
            <a:extLst>
              <a:ext uri="{FF2B5EF4-FFF2-40B4-BE49-F238E27FC236}">
                <a16:creationId xmlns:a16="http://schemas.microsoft.com/office/drawing/2014/main" id="{91175575-66BF-6548-98ED-13BDFD9813B7}"/>
              </a:ext>
            </a:extLst>
          </p:cNvPr>
          <p:cNvSpPr txBox="1"/>
          <p:nvPr/>
        </p:nvSpPr>
        <p:spPr>
          <a:xfrm>
            <a:off x="1959695" y="2347453"/>
            <a:ext cx="1665239"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1F20"/>
                </a:solidFill>
                <a:effectLst/>
                <a:uLnTx/>
                <a:uFillTx/>
                <a:latin typeface="Arial"/>
                <a:ea typeface="+mn-ea"/>
                <a:cs typeface="+mn-cs"/>
              </a:rPr>
              <a:t>2017: MRR Initiated</a:t>
            </a:r>
          </a:p>
        </p:txBody>
      </p:sp>
      <p:cxnSp>
        <p:nvCxnSpPr>
          <p:cNvPr id="60" name="Straight Connector 59">
            <a:extLst>
              <a:ext uri="{FF2B5EF4-FFF2-40B4-BE49-F238E27FC236}">
                <a16:creationId xmlns:a16="http://schemas.microsoft.com/office/drawing/2014/main" id="{89F78EA5-E4E9-758D-BC01-F64530BEB4DA}"/>
              </a:ext>
            </a:extLst>
          </p:cNvPr>
          <p:cNvCxnSpPr>
            <a:cxnSpLocks/>
            <a:stCxn id="59" idx="2"/>
            <a:endCxn id="58" idx="0"/>
          </p:cNvCxnSpPr>
          <p:nvPr/>
        </p:nvCxnSpPr>
        <p:spPr>
          <a:xfrm>
            <a:off x="2792315" y="2624452"/>
            <a:ext cx="1246732" cy="1781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5-Point Star 91">
            <a:extLst>
              <a:ext uri="{FF2B5EF4-FFF2-40B4-BE49-F238E27FC236}">
                <a16:creationId xmlns:a16="http://schemas.microsoft.com/office/drawing/2014/main" id="{6823005A-F4B8-C69E-EAE7-4857E2B77AA9}"/>
              </a:ext>
            </a:extLst>
          </p:cNvPr>
          <p:cNvSpPr/>
          <p:nvPr/>
        </p:nvSpPr>
        <p:spPr>
          <a:xfrm rot="13037806">
            <a:off x="3173553" y="3945363"/>
            <a:ext cx="146394" cy="146394"/>
          </a:xfrm>
          <a:prstGeom prst="star5">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1F20"/>
              </a:solidFill>
              <a:effectLst/>
              <a:uLnTx/>
              <a:uFillTx/>
              <a:latin typeface="Arial"/>
              <a:ea typeface="+mn-ea"/>
              <a:cs typeface="+mn-cs"/>
            </a:endParaRPr>
          </a:p>
        </p:txBody>
      </p:sp>
      <p:sp>
        <p:nvSpPr>
          <p:cNvPr id="62" name="TextBox 61">
            <a:extLst>
              <a:ext uri="{FF2B5EF4-FFF2-40B4-BE49-F238E27FC236}">
                <a16:creationId xmlns:a16="http://schemas.microsoft.com/office/drawing/2014/main" id="{BA0065ED-F68E-E750-4E8E-B67AC15C7DC3}"/>
              </a:ext>
            </a:extLst>
          </p:cNvPr>
          <p:cNvSpPr txBox="1"/>
          <p:nvPr/>
        </p:nvSpPr>
        <p:spPr>
          <a:xfrm>
            <a:off x="2278547" y="4342456"/>
            <a:ext cx="1665239"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1F20"/>
                </a:solidFill>
                <a:effectLst/>
                <a:uLnTx/>
                <a:uFillTx/>
                <a:latin typeface="Arial"/>
                <a:ea typeface="+mn-ea"/>
                <a:cs typeface="+mn-cs"/>
              </a:rPr>
              <a:t>2016: IES Initiated</a:t>
            </a:r>
          </a:p>
        </p:txBody>
      </p:sp>
      <p:cxnSp>
        <p:nvCxnSpPr>
          <p:cNvPr id="63" name="Straight Connector 62">
            <a:extLst>
              <a:ext uri="{FF2B5EF4-FFF2-40B4-BE49-F238E27FC236}">
                <a16:creationId xmlns:a16="http://schemas.microsoft.com/office/drawing/2014/main" id="{98F2203D-2E04-9CA9-1F5D-76FDABF03AF9}"/>
              </a:ext>
            </a:extLst>
          </p:cNvPr>
          <p:cNvCxnSpPr>
            <a:cxnSpLocks/>
            <a:stCxn id="62" idx="0"/>
            <a:endCxn id="61" idx="0"/>
          </p:cNvCxnSpPr>
          <p:nvPr/>
        </p:nvCxnSpPr>
        <p:spPr>
          <a:xfrm flipV="1">
            <a:off x="3111167" y="4076789"/>
            <a:ext cx="91230" cy="2656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6CD944F0-AA7C-2EFE-7744-AE722489B862}"/>
              </a:ext>
            </a:extLst>
          </p:cNvPr>
          <p:cNvSpPr/>
          <p:nvPr/>
        </p:nvSpPr>
        <p:spPr>
          <a:xfrm>
            <a:off x="9837420" y="2787169"/>
            <a:ext cx="1534872" cy="212702"/>
          </a:xfrm>
          <a:prstGeom prst="rect">
            <a:avLst/>
          </a:prstGeom>
          <a:solidFill>
            <a:schemeClr val="accent6">
              <a:lumMod val="40000"/>
              <a:lumOff val="60000"/>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21F20"/>
                </a:solidFill>
                <a:effectLst/>
                <a:uLnTx/>
                <a:uFillTx/>
                <a:latin typeface="Arial"/>
                <a:ea typeface="+mn-ea"/>
                <a:cs typeface="+mn-cs"/>
              </a:rPr>
              <a:t>Reinitiate?</a:t>
            </a:r>
          </a:p>
        </p:txBody>
      </p:sp>
      <p:sp>
        <p:nvSpPr>
          <p:cNvPr id="91" name="Rectangle 90">
            <a:extLst>
              <a:ext uri="{FF2B5EF4-FFF2-40B4-BE49-F238E27FC236}">
                <a16:creationId xmlns:a16="http://schemas.microsoft.com/office/drawing/2014/main" id="{72D69F90-68D3-55B2-109E-56D73D7042B6}"/>
              </a:ext>
            </a:extLst>
          </p:cNvPr>
          <p:cNvSpPr/>
          <p:nvPr/>
        </p:nvSpPr>
        <p:spPr>
          <a:xfrm>
            <a:off x="3581401" y="3598651"/>
            <a:ext cx="3512596" cy="212702"/>
          </a:xfrm>
          <a:prstGeom prst="rect">
            <a:avLst/>
          </a:prstGeom>
          <a:solidFill>
            <a:schemeClr val="accent2">
              <a:lumMod val="60000"/>
              <a:lumOff val="40000"/>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21F20"/>
                </a:solidFill>
                <a:effectLst/>
                <a:uLnTx/>
                <a:uFillTx/>
                <a:latin typeface="Arial"/>
                <a:ea typeface="+mn-ea"/>
                <a:cs typeface="+mn-cs"/>
              </a:rPr>
              <a:t>Columbia River System Operations (CRSO) EIS</a:t>
            </a:r>
          </a:p>
        </p:txBody>
      </p:sp>
      <p:sp>
        <p:nvSpPr>
          <p:cNvPr id="97" name="Rectangle 96">
            <a:extLst>
              <a:ext uri="{FF2B5EF4-FFF2-40B4-BE49-F238E27FC236}">
                <a16:creationId xmlns:a16="http://schemas.microsoft.com/office/drawing/2014/main" id="{53A2D0BC-906C-B0A8-3E8F-5F1CCFD9768C}"/>
              </a:ext>
            </a:extLst>
          </p:cNvPr>
          <p:cNvSpPr/>
          <p:nvPr/>
        </p:nvSpPr>
        <p:spPr>
          <a:xfrm>
            <a:off x="1064149" y="3051276"/>
            <a:ext cx="9966507" cy="212702"/>
          </a:xfrm>
          <a:prstGeom prst="rect">
            <a:avLst/>
          </a:prstGeom>
          <a:solidFill>
            <a:schemeClr val="tx2">
              <a:lumMod val="75000"/>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21F20"/>
                </a:solidFill>
                <a:effectLst/>
                <a:uLnTx/>
                <a:uFillTx/>
                <a:latin typeface="Arial"/>
                <a:ea typeface="+mn-ea"/>
                <a:cs typeface="+mn-cs"/>
              </a:rPr>
              <a:t>Columbia River Treaty Review &amp; Negotiations </a:t>
            </a:r>
          </a:p>
        </p:txBody>
      </p:sp>
    </p:spTree>
    <p:extLst>
      <p:ext uri="{BB962C8B-B14F-4D97-AF65-F5344CB8AC3E}">
        <p14:creationId xmlns:p14="http://schemas.microsoft.com/office/powerpoint/2010/main" val="4077682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B5E486-ABE3-CEBB-92BB-55C14DE4E6E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DF9AB69-7855-865A-7DDC-F943E4DD58AB}"/>
              </a:ext>
            </a:extLst>
          </p:cNvPr>
          <p:cNvSpPr>
            <a:spLocks noGrp="1"/>
          </p:cNvSpPr>
          <p:nvPr>
            <p:ph type="ftr" sz="quarter" idx="11"/>
          </p:nvPr>
        </p:nvSpPr>
        <p:spPr/>
        <p:txBody>
          <a:bodyPr/>
          <a:lstStyle/>
          <a:p>
            <a:endParaRPr lang="en-US"/>
          </a:p>
        </p:txBody>
      </p:sp>
      <p:sp>
        <p:nvSpPr>
          <p:cNvPr id="5" name="Title 4">
            <a:extLst>
              <a:ext uri="{FF2B5EF4-FFF2-40B4-BE49-F238E27FC236}">
                <a16:creationId xmlns:a16="http://schemas.microsoft.com/office/drawing/2014/main" id="{1CFE0C5A-B1AD-A98C-3340-2A187B1EAFE5}"/>
              </a:ext>
            </a:extLst>
          </p:cNvPr>
          <p:cNvSpPr>
            <a:spLocks noGrp="1"/>
          </p:cNvSpPr>
          <p:nvPr>
            <p:ph type="title"/>
          </p:nvPr>
        </p:nvSpPr>
        <p:spPr/>
        <p:txBody>
          <a:bodyPr/>
          <a:lstStyle/>
          <a:p>
            <a:r>
              <a:rPr lang="en-US" dirty="0"/>
              <a:t>Asset Strategy</a:t>
            </a:r>
          </a:p>
        </p:txBody>
      </p:sp>
      <p:pic>
        <p:nvPicPr>
          <p:cNvPr id="10" name="Picture 9">
            <a:extLst>
              <a:ext uri="{FF2B5EF4-FFF2-40B4-BE49-F238E27FC236}">
                <a16:creationId xmlns:a16="http://schemas.microsoft.com/office/drawing/2014/main" id="{C1CDFD6B-C742-547E-B5FF-C24BEFEB0F8B}"/>
              </a:ext>
            </a:extLst>
          </p:cNvPr>
          <p:cNvPicPr>
            <a:picLocks noChangeAspect="1"/>
          </p:cNvPicPr>
          <p:nvPr/>
        </p:nvPicPr>
        <p:blipFill rotWithShape="1">
          <a:blip r:embed="rId2"/>
          <a:srcRect r="5833"/>
          <a:stretch/>
        </p:blipFill>
        <p:spPr>
          <a:xfrm>
            <a:off x="129309" y="1147618"/>
            <a:ext cx="11480800" cy="4876800"/>
          </a:xfrm>
          <a:prstGeom prst="rect">
            <a:avLst/>
          </a:prstGeom>
        </p:spPr>
      </p:pic>
      <p:sp>
        <p:nvSpPr>
          <p:cNvPr id="4" name="TextBox 3">
            <a:extLst>
              <a:ext uri="{FF2B5EF4-FFF2-40B4-BE49-F238E27FC236}">
                <a16:creationId xmlns:a16="http://schemas.microsoft.com/office/drawing/2014/main" id="{3FC79B62-1537-9477-810C-931443D7558D}"/>
              </a:ext>
            </a:extLst>
          </p:cNvPr>
          <p:cNvSpPr txBox="1"/>
          <p:nvPr/>
        </p:nvSpPr>
        <p:spPr>
          <a:xfrm>
            <a:off x="7291137" y="570102"/>
            <a:ext cx="3080084" cy="1200329"/>
          </a:xfrm>
          <a:prstGeom prst="rect">
            <a:avLst/>
          </a:prstGeom>
          <a:noFill/>
        </p:spPr>
        <p:txBody>
          <a:bodyPr wrap="square" rtlCol="0">
            <a:spAutoFit/>
          </a:bodyPr>
          <a:lstStyle/>
          <a:p>
            <a:r>
              <a:rPr lang="en-US" dirty="0"/>
              <a:t>Can’t act on much of this until MRR is completed.  (except wire rope replacement- funded and scheduled)</a:t>
            </a:r>
          </a:p>
        </p:txBody>
      </p:sp>
      <p:sp>
        <p:nvSpPr>
          <p:cNvPr id="6" name="TextBox 5">
            <a:extLst>
              <a:ext uri="{FF2B5EF4-FFF2-40B4-BE49-F238E27FC236}">
                <a16:creationId xmlns:a16="http://schemas.microsoft.com/office/drawing/2014/main" id="{04594D11-1C12-755E-B1A9-C70849D8CA66}"/>
              </a:ext>
            </a:extLst>
          </p:cNvPr>
          <p:cNvSpPr txBox="1"/>
          <p:nvPr/>
        </p:nvSpPr>
        <p:spPr>
          <a:xfrm>
            <a:off x="8855242" y="2117557"/>
            <a:ext cx="2847474" cy="369332"/>
          </a:xfrm>
          <a:prstGeom prst="rect">
            <a:avLst/>
          </a:prstGeom>
          <a:noFill/>
        </p:spPr>
        <p:txBody>
          <a:bodyPr wrap="square" rtlCol="0">
            <a:spAutoFit/>
          </a:bodyPr>
          <a:lstStyle/>
          <a:p>
            <a:r>
              <a:rPr lang="en-US" dirty="0"/>
              <a:t>20 years out, MRR guided</a:t>
            </a:r>
          </a:p>
        </p:txBody>
      </p:sp>
    </p:spTree>
    <p:extLst>
      <p:ext uri="{BB962C8B-B14F-4D97-AF65-F5344CB8AC3E}">
        <p14:creationId xmlns:p14="http://schemas.microsoft.com/office/powerpoint/2010/main" val="1000213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5A580-30BB-4624-8DA8-9ADDBEF7B056}"/>
              </a:ext>
            </a:extLst>
          </p:cNvPr>
          <p:cNvSpPr>
            <a:spLocks noGrp="1"/>
          </p:cNvSpPr>
          <p:nvPr>
            <p:ph type="title"/>
          </p:nvPr>
        </p:nvSpPr>
        <p:spPr/>
        <p:txBody>
          <a:bodyPr/>
          <a:lstStyle/>
          <a:p>
            <a:r>
              <a:rPr lang="en-US" dirty="0">
                <a:solidFill>
                  <a:schemeClr val="tx1"/>
                </a:solidFill>
              </a:rPr>
              <a:t>Hydrology</a:t>
            </a:r>
            <a:endParaRPr lang="en-US" dirty="0"/>
          </a:p>
        </p:txBody>
      </p:sp>
      <p:pic>
        <p:nvPicPr>
          <p:cNvPr id="4" name="Picture 3">
            <a:extLst>
              <a:ext uri="{FF2B5EF4-FFF2-40B4-BE49-F238E27FC236}">
                <a16:creationId xmlns:a16="http://schemas.microsoft.com/office/drawing/2014/main" id="{510BA21B-196B-42D6-A955-3E85E0B69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2868" y="1392476"/>
            <a:ext cx="6157494" cy="3848433"/>
          </a:xfrm>
          <a:prstGeom prst="rect">
            <a:avLst/>
          </a:prstGeom>
        </p:spPr>
      </p:pic>
      <p:pic>
        <p:nvPicPr>
          <p:cNvPr id="6" name="Picture 5">
            <a:extLst>
              <a:ext uri="{FF2B5EF4-FFF2-40B4-BE49-F238E27FC236}">
                <a16:creationId xmlns:a16="http://schemas.microsoft.com/office/drawing/2014/main" id="{BDDD1373-D71F-4692-BDD7-D9910741EAF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638" y="1392476"/>
            <a:ext cx="5359399" cy="4073048"/>
          </a:xfrm>
          <a:prstGeom prst="rect">
            <a:avLst/>
          </a:prstGeom>
          <a:noFill/>
        </p:spPr>
      </p:pic>
      <p:sp>
        <p:nvSpPr>
          <p:cNvPr id="3" name="TextBox 2">
            <a:extLst>
              <a:ext uri="{FF2B5EF4-FFF2-40B4-BE49-F238E27FC236}">
                <a16:creationId xmlns:a16="http://schemas.microsoft.com/office/drawing/2014/main" id="{7BD42FDE-110A-3F55-D4E3-D3C685827F9D}"/>
              </a:ext>
            </a:extLst>
          </p:cNvPr>
          <p:cNvSpPr txBox="1"/>
          <p:nvPr/>
        </p:nvSpPr>
        <p:spPr>
          <a:xfrm>
            <a:off x="291638" y="5718985"/>
            <a:ext cx="11416886" cy="584775"/>
          </a:xfrm>
          <a:prstGeom prst="rect">
            <a:avLst/>
          </a:prstGeom>
          <a:noFill/>
          <a:ln>
            <a:noFill/>
          </a:ln>
        </p:spPr>
        <p:txBody>
          <a:bodyPr wrap="square" rtlCol="0">
            <a:spAutoFit/>
          </a:bodyPr>
          <a:lstStyle/>
          <a:p>
            <a:r>
              <a:rPr lang="en-US" sz="1600" dirty="0">
                <a:solidFill>
                  <a:srgbClr val="3F4339"/>
                </a:solidFill>
              </a:rPr>
              <a:t>Current understanding is that gates can only be opened to 26 feet open with (2) gates at 44 feet open (not all 18) which is a capacity of approximately 940 kcfs.</a:t>
            </a:r>
          </a:p>
        </p:txBody>
      </p:sp>
    </p:spTree>
    <p:extLst>
      <p:ext uri="{BB962C8B-B14F-4D97-AF65-F5344CB8AC3E}">
        <p14:creationId xmlns:p14="http://schemas.microsoft.com/office/powerpoint/2010/main" val="2399168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5FBFEA2-5CE6-F973-474B-BA9172F604F0}"/>
              </a:ext>
            </a:extLst>
          </p:cNvPr>
          <p:cNvSpPr>
            <a:spLocks noGrp="1"/>
          </p:cNvSpPr>
          <p:nvPr>
            <p:ph sz="quarter" idx="10"/>
          </p:nvPr>
        </p:nvSpPr>
        <p:spPr/>
        <p:txBody>
          <a:bodyPr/>
          <a:lstStyle/>
          <a:p>
            <a:r>
              <a:rPr lang="en-US" dirty="0"/>
              <a:t>-Cranes and hoists fed from both North and South ends</a:t>
            </a:r>
          </a:p>
          <a:p>
            <a:r>
              <a:rPr lang="en-US" dirty="0"/>
              <a:t>-Limited seismic capacity</a:t>
            </a:r>
          </a:p>
          <a:p>
            <a:r>
              <a:rPr lang="en-US" dirty="0"/>
              <a:t>-Cranes are not reliable</a:t>
            </a:r>
          </a:p>
          <a:p>
            <a:r>
              <a:rPr lang="en-US" dirty="0"/>
              <a:t>-Safety concerns </a:t>
            </a:r>
          </a:p>
          <a:p>
            <a:endParaRPr lang="en-US" dirty="0"/>
          </a:p>
        </p:txBody>
      </p:sp>
      <p:sp>
        <p:nvSpPr>
          <p:cNvPr id="2" name="Title 1"/>
          <p:cNvSpPr>
            <a:spLocks noGrp="1"/>
          </p:cNvSpPr>
          <p:nvPr>
            <p:ph type="title"/>
          </p:nvPr>
        </p:nvSpPr>
        <p:spPr/>
        <p:txBody>
          <a:bodyPr/>
          <a:lstStyle/>
          <a:p>
            <a:r>
              <a:rPr lang="en-US" dirty="0"/>
              <a:t>Electrical</a:t>
            </a:r>
          </a:p>
        </p:txBody>
      </p:sp>
      <p:sp>
        <p:nvSpPr>
          <p:cNvPr id="24" name="TextBox 23">
            <a:extLst>
              <a:ext uri="{FF2B5EF4-FFF2-40B4-BE49-F238E27FC236}">
                <a16:creationId xmlns:a16="http://schemas.microsoft.com/office/drawing/2014/main" id="{D5E18FB0-6529-46F0-BC97-E2273BA84567}"/>
              </a:ext>
            </a:extLst>
          </p:cNvPr>
          <p:cNvSpPr txBox="1"/>
          <p:nvPr/>
        </p:nvSpPr>
        <p:spPr>
          <a:xfrm>
            <a:off x="2172406" y="2870126"/>
            <a:ext cx="763454" cy="400110"/>
          </a:xfrm>
          <a:prstGeom prst="rect">
            <a:avLst/>
          </a:prstGeom>
          <a:noFill/>
        </p:spPr>
        <p:txBody>
          <a:bodyPr wrap="square" rtlCol="0">
            <a:spAutoFit/>
          </a:bodyPr>
          <a:lstStyle/>
          <a:p>
            <a:pPr algn="ctr"/>
            <a:r>
              <a:rPr lang="en-US" sz="1000" dirty="0">
                <a:solidFill>
                  <a:schemeClr val="tx2"/>
                </a:solidFill>
              </a:rPr>
              <a:t>Robins Island</a:t>
            </a:r>
          </a:p>
        </p:txBody>
      </p:sp>
      <p:sp>
        <p:nvSpPr>
          <p:cNvPr id="25" name="TextBox 24">
            <a:extLst>
              <a:ext uri="{FF2B5EF4-FFF2-40B4-BE49-F238E27FC236}">
                <a16:creationId xmlns:a16="http://schemas.microsoft.com/office/drawing/2014/main" id="{C93730C8-D095-4A76-822B-CB156E400671}"/>
              </a:ext>
            </a:extLst>
          </p:cNvPr>
          <p:cNvSpPr txBox="1"/>
          <p:nvPr/>
        </p:nvSpPr>
        <p:spPr>
          <a:xfrm>
            <a:off x="8951673" y="2375505"/>
            <a:ext cx="1067921" cy="246221"/>
          </a:xfrm>
          <a:prstGeom prst="rect">
            <a:avLst/>
          </a:prstGeom>
          <a:noFill/>
        </p:spPr>
        <p:txBody>
          <a:bodyPr wrap="none" rtlCol="0">
            <a:spAutoFit/>
          </a:bodyPr>
          <a:lstStyle/>
          <a:p>
            <a:r>
              <a:rPr lang="en-US" sz="1000" dirty="0">
                <a:solidFill>
                  <a:schemeClr val="tx2"/>
                </a:solidFill>
              </a:rPr>
              <a:t>WASHINGTON</a:t>
            </a:r>
          </a:p>
        </p:txBody>
      </p:sp>
      <p:sp>
        <p:nvSpPr>
          <p:cNvPr id="26" name="TextBox 25">
            <a:extLst>
              <a:ext uri="{FF2B5EF4-FFF2-40B4-BE49-F238E27FC236}">
                <a16:creationId xmlns:a16="http://schemas.microsoft.com/office/drawing/2014/main" id="{40E14B1C-D39F-4967-B9A2-F13E54640F56}"/>
              </a:ext>
            </a:extLst>
          </p:cNvPr>
          <p:cNvSpPr txBox="1"/>
          <p:nvPr/>
        </p:nvSpPr>
        <p:spPr>
          <a:xfrm>
            <a:off x="1795540" y="5802073"/>
            <a:ext cx="753732" cy="246221"/>
          </a:xfrm>
          <a:prstGeom prst="rect">
            <a:avLst/>
          </a:prstGeom>
          <a:noFill/>
        </p:spPr>
        <p:txBody>
          <a:bodyPr wrap="none" rtlCol="0">
            <a:spAutoFit/>
          </a:bodyPr>
          <a:lstStyle/>
          <a:p>
            <a:r>
              <a:rPr lang="en-US" sz="1000" dirty="0">
                <a:solidFill>
                  <a:schemeClr val="tx2"/>
                </a:solidFill>
              </a:rPr>
              <a:t>OREGON</a:t>
            </a:r>
          </a:p>
        </p:txBody>
      </p:sp>
      <p:grpSp>
        <p:nvGrpSpPr>
          <p:cNvPr id="16" name="Group 15">
            <a:extLst>
              <a:ext uri="{FF2B5EF4-FFF2-40B4-BE49-F238E27FC236}">
                <a16:creationId xmlns:a16="http://schemas.microsoft.com/office/drawing/2014/main" id="{C315AE9C-24E1-4CA8-5400-8FBEBFEC36D4}"/>
              </a:ext>
            </a:extLst>
          </p:cNvPr>
          <p:cNvGrpSpPr/>
          <p:nvPr/>
        </p:nvGrpSpPr>
        <p:grpSpPr>
          <a:xfrm>
            <a:off x="5395844" y="1728657"/>
            <a:ext cx="5844106" cy="4816157"/>
            <a:chOff x="2895051" y="1514474"/>
            <a:chExt cx="5844106" cy="4816157"/>
          </a:xfrm>
        </p:grpSpPr>
        <p:pic>
          <p:nvPicPr>
            <p:cNvPr id="6" name="Picture 5">
              <a:extLst>
                <a:ext uri="{FF2B5EF4-FFF2-40B4-BE49-F238E27FC236}">
                  <a16:creationId xmlns:a16="http://schemas.microsoft.com/office/drawing/2014/main" id="{845F715E-C24D-4344-87D1-975BDF5E1378}"/>
                </a:ext>
              </a:extLst>
            </p:cNvPr>
            <p:cNvPicPr>
              <a:picLocks noChangeAspect="1"/>
            </p:cNvPicPr>
            <p:nvPr/>
          </p:nvPicPr>
          <p:blipFill rotWithShape="1">
            <a:blip r:embed="rId3"/>
            <a:srcRect l="5058" r="29767"/>
            <a:stretch/>
          </p:blipFill>
          <p:spPr>
            <a:xfrm rot="10800000">
              <a:off x="2935860" y="1514474"/>
              <a:ext cx="5766466" cy="4816157"/>
            </a:xfrm>
            <a:prstGeom prst="rect">
              <a:avLst/>
            </a:prstGeom>
          </p:spPr>
        </p:pic>
        <p:sp>
          <p:nvSpPr>
            <p:cNvPr id="7" name="Right Arrow 8">
              <a:extLst>
                <a:ext uri="{FF2B5EF4-FFF2-40B4-BE49-F238E27FC236}">
                  <a16:creationId xmlns:a16="http://schemas.microsoft.com/office/drawing/2014/main" id="{9F939F36-CF2B-40A4-9BC2-F03FB8B5ECE9}"/>
                </a:ext>
              </a:extLst>
            </p:cNvPr>
            <p:cNvSpPr/>
            <p:nvPr/>
          </p:nvSpPr>
          <p:spPr>
            <a:xfrm rot="2006018" flipH="1">
              <a:off x="7624390" y="5461348"/>
              <a:ext cx="719835" cy="333912"/>
            </a:xfrm>
            <a:prstGeom prst="rightArrow">
              <a:avLst/>
            </a:prstGeom>
            <a:solidFill>
              <a:srgbClr val="00B0F0">
                <a:alpha val="89000"/>
              </a:srgbClr>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2"/>
                  </a:solidFill>
                </a:rPr>
                <a:t>Flow</a:t>
              </a:r>
            </a:p>
          </p:txBody>
        </p:sp>
        <p:sp>
          <p:nvSpPr>
            <p:cNvPr id="8" name="Freeform 10">
              <a:extLst>
                <a:ext uri="{FF2B5EF4-FFF2-40B4-BE49-F238E27FC236}">
                  <a16:creationId xmlns:a16="http://schemas.microsoft.com/office/drawing/2014/main" id="{E7BC6BAF-B1FE-4750-9FA2-1F4375BF10C9}"/>
                </a:ext>
              </a:extLst>
            </p:cNvPr>
            <p:cNvSpPr/>
            <p:nvPr/>
          </p:nvSpPr>
          <p:spPr>
            <a:xfrm rot="10800000">
              <a:off x="7286912" y="3750677"/>
              <a:ext cx="1104900" cy="245268"/>
            </a:xfrm>
            <a:custGeom>
              <a:avLst/>
              <a:gdLst>
                <a:gd name="connsiteX0" fmla="*/ 4762 w 1104900"/>
                <a:gd name="connsiteY0" fmla="*/ 4762 h 245268"/>
                <a:gd name="connsiteX1" fmla="*/ 0 w 1104900"/>
                <a:gd name="connsiteY1" fmla="*/ 235743 h 245268"/>
                <a:gd name="connsiteX2" fmla="*/ 1100137 w 1104900"/>
                <a:gd name="connsiteY2" fmla="*/ 245268 h 245268"/>
                <a:gd name="connsiteX3" fmla="*/ 1104900 w 1104900"/>
                <a:gd name="connsiteY3" fmla="*/ 0 h 245268"/>
                <a:gd name="connsiteX4" fmla="*/ 4762 w 1104900"/>
                <a:gd name="connsiteY4" fmla="*/ 4762 h 24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900" h="245268">
                  <a:moveTo>
                    <a:pt x="4762" y="4762"/>
                  </a:moveTo>
                  <a:cubicBezTo>
                    <a:pt x="3175" y="81756"/>
                    <a:pt x="1587" y="158749"/>
                    <a:pt x="0" y="235743"/>
                  </a:cubicBezTo>
                  <a:lnTo>
                    <a:pt x="1100137" y="245268"/>
                  </a:lnTo>
                  <a:cubicBezTo>
                    <a:pt x="1101725" y="163512"/>
                    <a:pt x="1103312" y="81756"/>
                    <a:pt x="1104900" y="0"/>
                  </a:cubicBezTo>
                  <a:lnTo>
                    <a:pt x="4762" y="4762"/>
                  </a:lnTo>
                  <a:close/>
                </a:path>
              </a:pathLst>
            </a:custGeom>
            <a:solidFill>
              <a:schemeClr val="accent3">
                <a:alpha val="75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Freeform 12">
              <a:extLst>
                <a:ext uri="{FF2B5EF4-FFF2-40B4-BE49-F238E27FC236}">
                  <a16:creationId xmlns:a16="http://schemas.microsoft.com/office/drawing/2014/main" id="{6C0FE162-9A06-4EF6-90A4-DDEA41216AFB}"/>
                </a:ext>
              </a:extLst>
            </p:cNvPr>
            <p:cNvSpPr/>
            <p:nvPr/>
          </p:nvSpPr>
          <p:spPr>
            <a:xfrm rot="10800000">
              <a:off x="5590840" y="3763803"/>
              <a:ext cx="1109662" cy="947738"/>
            </a:xfrm>
            <a:custGeom>
              <a:avLst/>
              <a:gdLst>
                <a:gd name="connsiteX0" fmla="*/ 0 w 1109662"/>
                <a:gd name="connsiteY0" fmla="*/ 873919 h 947738"/>
                <a:gd name="connsiteX1" fmla="*/ 59531 w 1109662"/>
                <a:gd name="connsiteY1" fmla="*/ 947738 h 947738"/>
                <a:gd name="connsiteX2" fmla="*/ 1109662 w 1109662"/>
                <a:gd name="connsiteY2" fmla="*/ 61913 h 947738"/>
                <a:gd name="connsiteX3" fmla="*/ 1033462 w 1109662"/>
                <a:gd name="connsiteY3" fmla="*/ 0 h 947738"/>
                <a:gd name="connsiteX4" fmla="*/ 0 w 1109662"/>
                <a:gd name="connsiteY4" fmla="*/ 873919 h 94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662" h="947738">
                  <a:moveTo>
                    <a:pt x="0" y="873919"/>
                  </a:moveTo>
                  <a:lnTo>
                    <a:pt x="59531" y="947738"/>
                  </a:lnTo>
                  <a:lnTo>
                    <a:pt x="1109662" y="61913"/>
                  </a:lnTo>
                  <a:lnTo>
                    <a:pt x="1033462" y="0"/>
                  </a:lnTo>
                  <a:lnTo>
                    <a:pt x="0" y="873919"/>
                  </a:lnTo>
                  <a:close/>
                </a:path>
              </a:pathLst>
            </a:custGeom>
            <a:solidFill>
              <a:schemeClr val="accent3">
                <a:alpha val="75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Freeform 13">
              <a:extLst>
                <a:ext uri="{FF2B5EF4-FFF2-40B4-BE49-F238E27FC236}">
                  <a16:creationId xmlns:a16="http://schemas.microsoft.com/office/drawing/2014/main" id="{2300D31D-B3A9-4D0C-BA16-644C54A6A64A}"/>
                </a:ext>
              </a:extLst>
            </p:cNvPr>
            <p:cNvSpPr/>
            <p:nvPr/>
          </p:nvSpPr>
          <p:spPr>
            <a:xfrm rot="10800000">
              <a:off x="3234127" y="3781436"/>
              <a:ext cx="1171575" cy="604837"/>
            </a:xfrm>
            <a:custGeom>
              <a:avLst/>
              <a:gdLst>
                <a:gd name="connsiteX0" fmla="*/ 0 w 1171575"/>
                <a:gd name="connsiteY0" fmla="*/ 371475 h 604837"/>
                <a:gd name="connsiteX1" fmla="*/ 76200 w 1171575"/>
                <a:gd name="connsiteY1" fmla="*/ 604837 h 604837"/>
                <a:gd name="connsiteX2" fmla="*/ 1171575 w 1171575"/>
                <a:gd name="connsiteY2" fmla="*/ 207169 h 604837"/>
                <a:gd name="connsiteX3" fmla="*/ 1102519 w 1171575"/>
                <a:gd name="connsiteY3" fmla="*/ 0 h 604837"/>
                <a:gd name="connsiteX4" fmla="*/ 0 w 1171575"/>
                <a:gd name="connsiteY4" fmla="*/ 371475 h 6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75" h="604837">
                  <a:moveTo>
                    <a:pt x="0" y="371475"/>
                  </a:moveTo>
                  <a:lnTo>
                    <a:pt x="76200" y="604837"/>
                  </a:lnTo>
                  <a:lnTo>
                    <a:pt x="1171575" y="207169"/>
                  </a:lnTo>
                  <a:lnTo>
                    <a:pt x="1102519" y="0"/>
                  </a:lnTo>
                  <a:lnTo>
                    <a:pt x="0" y="371475"/>
                  </a:lnTo>
                  <a:close/>
                </a:path>
              </a:pathLst>
            </a:custGeom>
            <a:solidFill>
              <a:schemeClr val="accent3">
                <a:alpha val="75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reeform 16">
              <a:extLst>
                <a:ext uri="{FF2B5EF4-FFF2-40B4-BE49-F238E27FC236}">
                  <a16:creationId xmlns:a16="http://schemas.microsoft.com/office/drawing/2014/main" id="{84E1463E-C187-4277-A4C2-F211B1D8349A}"/>
                </a:ext>
              </a:extLst>
            </p:cNvPr>
            <p:cNvSpPr/>
            <p:nvPr/>
          </p:nvSpPr>
          <p:spPr>
            <a:xfrm>
              <a:off x="3184525" y="2944813"/>
              <a:ext cx="2328863" cy="2543175"/>
            </a:xfrm>
            <a:custGeom>
              <a:avLst/>
              <a:gdLst>
                <a:gd name="connsiteX0" fmla="*/ 0 w 2328863"/>
                <a:gd name="connsiteY0" fmla="*/ 0 h 2543175"/>
                <a:gd name="connsiteX1" fmla="*/ 142875 w 2328863"/>
                <a:gd name="connsiteY1" fmla="*/ 252412 h 2543175"/>
                <a:gd name="connsiteX2" fmla="*/ 223838 w 2328863"/>
                <a:gd name="connsiteY2" fmla="*/ 442912 h 2543175"/>
                <a:gd name="connsiteX3" fmla="*/ 209550 w 2328863"/>
                <a:gd name="connsiteY3" fmla="*/ 757237 h 2543175"/>
                <a:gd name="connsiteX4" fmla="*/ 138113 w 2328863"/>
                <a:gd name="connsiteY4" fmla="*/ 795337 h 2543175"/>
                <a:gd name="connsiteX5" fmla="*/ 142875 w 2328863"/>
                <a:gd name="connsiteY5" fmla="*/ 1047750 h 2543175"/>
                <a:gd name="connsiteX6" fmla="*/ 123825 w 2328863"/>
                <a:gd name="connsiteY6" fmla="*/ 1276350 h 2543175"/>
                <a:gd name="connsiteX7" fmla="*/ 200025 w 2328863"/>
                <a:gd name="connsiteY7" fmla="*/ 1347787 h 2543175"/>
                <a:gd name="connsiteX8" fmla="*/ 361950 w 2328863"/>
                <a:gd name="connsiteY8" fmla="*/ 1685925 h 2543175"/>
                <a:gd name="connsiteX9" fmla="*/ 533400 w 2328863"/>
                <a:gd name="connsiteY9" fmla="*/ 1933575 h 2543175"/>
                <a:gd name="connsiteX10" fmla="*/ 928688 w 2328863"/>
                <a:gd name="connsiteY10" fmla="*/ 2157412 h 2543175"/>
                <a:gd name="connsiteX11" fmla="*/ 1585913 w 2328863"/>
                <a:gd name="connsiteY11" fmla="*/ 2314575 h 2543175"/>
                <a:gd name="connsiteX12" fmla="*/ 2005013 w 2328863"/>
                <a:gd name="connsiteY12" fmla="*/ 2424112 h 2543175"/>
                <a:gd name="connsiteX13" fmla="*/ 2214563 w 2328863"/>
                <a:gd name="connsiteY13" fmla="*/ 2490787 h 2543175"/>
                <a:gd name="connsiteX14" fmla="*/ 2300288 w 2328863"/>
                <a:gd name="connsiteY14" fmla="*/ 2543175 h 2543175"/>
                <a:gd name="connsiteX15" fmla="*/ 2328863 w 2328863"/>
                <a:gd name="connsiteY15" fmla="*/ 2376487 h 2543175"/>
                <a:gd name="connsiteX16" fmla="*/ 2243138 w 2328863"/>
                <a:gd name="connsiteY16" fmla="*/ 2257425 h 2543175"/>
                <a:gd name="connsiteX17" fmla="*/ 1328738 w 2328863"/>
                <a:gd name="connsiteY17" fmla="*/ 1371600 h 2543175"/>
                <a:gd name="connsiteX18" fmla="*/ 1104900 w 2328863"/>
                <a:gd name="connsiteY18" fmla="*/ 1114425 h 2543175"/>
                <a:gd name="connsiteX19" fmla="*/ 923925 w 2328863"/>
                <a:gd name="connsiteY19" fmla="*/ 933450 h 2543175"/>
                <a:gd name="connsiteX20" fmla="*/ 661988 w 2328863"/>
                <a:gd name="connsiteY20" fmla="*/ 1366837 h 254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28863" h="2543175">
                  <a:moveTo>
                    <a:pt x="0" y="0"/>
                  </a:moveTo>
                  <a:lnTo>
                    <a:pt x="142875" y="252412"/>
                  </a:lnTo>
                  <a:lnTo>
                    <a:pt x="223838" y="442912"/>
                  </a:lnTo>
                  <a:lnTo>
                    <a:pt x="209550" y="757237"/>
                  </a:lnTo>
                  <a:lnTo>
                    <a:pt x="138113" y="795337"/>
                  </a:lnTo>
                  <a:cubicBezTo>
                    <a:pt x="139700" y="879475"/>
                    <a:pt x="141288" y="963612"/>
                    <a:pt x="142875" y="1047750"/>
                  </a:cubicBezTo>
                  <a:lnTo>
                    <a:pt x="123825" y="1276350"/>
                  </a:lnTo>
                  <a:lnTo>
                    <a:pt x="200025" y="1347787"/>
                  </a:lnTo>
                  <a:lnTo>
                    <a:pt x="361950" y="1685925"/>
                  </a:lnTo>
                  <a:lnTo>
                    <a:pt x="533400" y="1933575"/>
                  </a:lnTo>
                  <a:lnTo>
                    <a:pt x="928688" y="2157412"/>
                  </a:lnTo>
                  <a:lnTo>
                    <a:pt x="1585913" y="2314575"/>
                  </a:lnTo>
                  <a:lnTo>
                    <a:pt x="2005013" y="2424112"/>
                  </a:lnTo>
                  <a:lnTo>
                    <a:pt x="2214563" y="2490787"/>
                  </a:lnTo>
                  <a:lnTo>
                    <a:pt x="2300288" y="2543175"/>
                  </a:lnTo>
                  <a:lnTo>
                    <a:pt x="2328863" y="2376487"/>
                  </a:lnTo>
                  <a:lnTo>
                    <a:pt x="2243138" y="2257425"/>
                  </a:lnTo>
                  <a:lnTo>
                    <a:pt x="1328738" y="1371600"/>
                  </a:lnTo>
                  <a:lnTo>
                    <a:pt x="1104900" y="1114425"/>
                  </a:lnTo>
                  <a:lnTo>
                    <a:pt x="923925" y="933450"/>
                  </a:lnTo>
                  <a:lnTo>
                    <a:pt x="661988" y="1366837"/>
                  </a:ln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7">
              <a:extLst>
                <a:ext uri="{FF2B5EF4-FFF2-40B4-BE49-F238E27FC236}">
                  <a16:creationId xmlns:a16="http://schemas.microsoft.com/office/drawing/2014/main" id="{AF01B701-AABB-4A37-B992-B236D3BEC53D}"/>
                </a:ext>
              </a:extLst>
            </p:cNvPr>
            <p:cNvSpPr/>
            <p:nvPr/>
          </p:nvSpPr>
          <p:spPr>
            <a:xfrm rot="10800000">
              <a:off x="4980944" y="2120650"/>
              <a:ext cx="2571750" cy="2724150"/>
            </a:xfrm>
            <a:custGeom>
              <a:avLst/>
              <a:gdLst>
                <a:gd name="connsiteX0" fmla="*/ 0 w 2571750"/>
                <a:gd name="connsiteY0" fmla="*/ 0 h 2724150"/>
                <a:gd name="connsiteX1" fmla="*/ 171450 w 2571750"/>
                <a:gd name="connsiteY1" fmla="*/ 276225 h 2724150"/>
                <a:gd name="connsiteX2" fmla="*/ 257175 w 2571750"/>
                <a:gd name="connsiteY2" fmla="*/ 423863 h 2724150"/>
                <a:gd name="connsiteX3" fmla="*/ 242888 w 2571750"/>
                <a:gd name="connsiteY3" fmla="*/ 742950 h 2724150"/>
                <a:gd name="connsiteX4" fmla="*/ 176213 w 2571750"/>
                <a:gd name="connsiteY4" fmla="*/ 804863 h 2724150"/>
                <a:gd name="connsiteX5" fmla="*/ 171450 w 2571750"/>
                <a:gd name="connsiteY5" fmla="*/ 1038225 h 2724150"/>
                <a:gd name="connsiteX6" fmla="*/ 128588 w 2571750"/>
                <a:gd name="connsiteY6" fmla="*/ 1266825 h 2724150"/>
                <a:gd name="connsiteX7" fmla="*/ 209550 w 2571750"/>
                <a:gd name="connsiteY7" fmla="*/ 1343025 h 2724150"/>
                <a:gd name="connsiteX8" fmla="*/ 361950 w 2571750"/>
                <a:gd name="connsiteY8" fmla="*/ 1647825 h 2724150"/>
                <a:gd name="connsiteX9" fmla="*/ 581025 w 2571750"/>
                <a:gd name="connsiteY9" fmla="*/ 1943100 h 2724150"/>
                <a:gd name="connsiteX10" fmla="*/ 900113 w 2571750"/>
                <a:gd name="connsiteY10" fmla="*/ 2152650 h 2724150"/>
                <a:gd name="connsiteX11" fmla="*/ 1323975 w 2571750"/>
                <a:gd name="connsiteY11" fmla="*/ 2247900 h 2724150"/>
                <a:gd name="connsiteX12" fmla="*/ 1933575 w 2571750"/>
                <a:gd name="connsiteY12" fmla="*/ 2405063 h 2724150"/>
                <a:gd name="connsiteX13" fmla="*/ 2171700 w 2571750"/>
                <a:gd name="connsiteY13" fmla="*/ 2457450 h 2724150"/>
                <a:gd name="connsiteX14" fmla="*/ 2552700 w 2571750"/>
                <a:gd name="connsiteY14" fmla="*/ 2724150 h 2724150"/>
                <a:gd name="connsiteX15" fmla="*/ 2571750 w 2571750"/>
                <a:gd name="connsiteY15" fmla="*/ 2695575 h 2724150"/>
                <a:gd name="connsiteX16" fmla="*/ 2333625 w 2571750"/>
                <a:gd name="connsiteY16" fmla="*/ 2519363 h 2724150"/>
                <a:gd name="connsiteX17" fmla="*/ 2328863 w 2571750"/>
                <a:gd name="connsiteY17" fmla="*/ 2352675 h 2724150"/>
                <a:gd name="connsiteX18" fmla="*/ 2195513 w 2571750"/>
                <a:gd name="connsiteY18" fmla="*/ 2171700 h 2724150"/>
                <a:gd name="connsiteX19" fmla="*/ 1119188 w 2571750"/>
                <a:gd name="connsiteY19" fmla="*/ 1128713 h 2724150"/>
                <a:gd name="connsiteX20" fmla="*/ 1171575 w 2571750"/>
                <a:gd name="connsiteY20" fmla="*/ 1090613 h 2724150"/>
                <a:gd name="connsiteX21" fmla="*/ 1057275 w 2571750"/>
                <a:gd name="connsiteY21" fmla="*/ 976313 h 2724150"/>
                <a:gd name="connsiteX22" fmla="*/ 1009650 w 2571750"/>
                <a:gd name="connsiteY22" fmla="*/ 1000125 h 2724150"/>
                <a:gd name="connsiteX23" fmla="*/ 942975 w 2571750"/>
                <a:gd name="connsiteY23" fmla="*/ 928688 h 2724150"/>
                <a:gd name="connsiteX24" fmla="*/ 985838 w 2571750"/>
                <a:gd name="connsiteY24" fmla="*/ 895350 h 2724150"/>
                <a:gd name="connsiteX25" fmla="*/ 914400 w 2571750"/>
                <a:gd name="connsiteY25" fmla="*/ 814388 h 2724150"/>
                <a:gd name="connsiteX26" fmla="*/ 785813 w 2571750"/>
                <a:gd name="connsiteY26" fmla="*/ 809625 h 2724150"/>
                <a:gd name="connsiteX27" fmla="*/ 609600 w 2571750"/>
                <a:gd name="connsiteY27" fmla="*/ 600075 h 2724150"/>
                <a:gd name="connsiteX28" fmla="*/ 409575 w 2571750"/>
                <a:gd name="connsiteY28" fmla="*/ 333375 h 2724150"/>
                <a:gd name="connsiteX29" fmla="*/ 195263 w 2571750"/>
                <a:gd name="connsiteY29" fmla="*/ 119063 h 2724150"/>
                <a:gd name="connsiteX30" fmla="*/ 0 w 2571750"/>
                <a:gd name="connsiteY30" fmla="*/ 0 h 272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571750" h="2724150">
                  <a:moveTo>
                    <a:pt x="0" y="0"/>
                  </a:moveTo>
                  <a:lnTo>
                    <a:pt x="171450" y="276225"/>
                  </a:lnTo>
                  <a:lnTo>
                    <a:pt x="257175" y="423863"/>
                  </a:lnTo>
                  <a:lnTo>
                    <a:pt x="242888" y="742950"/>
                  </a:lnTo>
                  <a:lnTo>
                    <a:pt x="176213" y="804863"/>
                  </a:lnTo>
                  <a:cubicBezTo>
                    <a:pt x="174625" y="882650"/>
                    <a:pt x="173038" y="960438"/>
                    <a:pt x="171450" y="1038225"/>
                  </a:cubicBezTo>
                  <a:lnTo>
                    <a:pt x="128588" y="1266825"/>
                  </a:lnTo>
                  <a:lnTo>
                    <a:pt x="209550" y="1343025"/>
                  </a:lnTo>
                  <a:lnTo>
                    <a:pt x="361950" y="1647825"/>
                  </a:lnTo>
                  <a:lnTo>
                    <a:pt x="581025" y="1943100"/>
                  </a:lnTo>
                  <a:lnTo>
                    <a:pt x="900113" y="2152650"/>
                  </a:lnTo>
                  <a:lnTo>
                    <a:pt x="1323975" y="2247900"/>
                  </a:lnTo>
                  <a:lnTo>
                    <a:pt x="1933575" y="2405063"/>
                  </a:lnTo>
                  <a:lnTo>
                    <a:pt x="2171700" y="2457450"/>
                  </a:lnTo>
                  <a:lnTo>
                    <a:pt x="2552700" y="2724150"/>
                  </a:lnTo>
                  <a:lnTo>
                    <a:pt x="2571750" y="2695575"/>
                  </a:lnTo>
                  <a:lnTo>
                    <a:pt x="2333625" y="2519363"/>
                  </a:lnTo>
                  <a:lnTo>
                    <a:pt x="2328863" y="2352675"/>
                  </a:lnTo>
                  <a:lnTo>
                    <a:pt x="2195513" y="2171700"/>
                  </a:lnTo>
                  <a:lnTo>
                    <a:pt x="1119188" y="1128713"/>
                  </a:lnTo>
                  <a:lnTo>
                    <a:pt x="1171575" y="1090613"/>
                  </a:lnTo>
                  <a:lnTo>
                    <a:pt x="1057275" y="976313"/>
                  </a:lnTo>
                  <a:lnTo>
                    <a:pt x="1009650" y="1000125"/>
                  </a:lnTo>
                  <a:lnTo>
                    <a:pt x="942975" y="928688"/>
                  </a:lnTo>
                  <a:lnTo>
                    <a:pt x="985838" y="895350"/>
                  </a:lnTo>
                  <a:lnTo>
                    <a:pt x="914400" y="814388"/>
                  </a:lnTo>
                  <a:lnTo>
                    <a:pt x="785813" y="809625"/>
                  </a:lnTo>
                  <a:lnTo>
                    <a:pt x="609600" y="600075"/>
                  </a:lnTo>
                  <a:lnTo>
                    <a:pt x="409575" y="333375"/>
                  </a:lnTo>
                  <a:lnTo>
                    <a:pt x="195263" y="119063"/>
                  </a:lnTo>
                  <a:lnTo>
                    <a:pt x="0" y="0"/>
                  </a:lnTo>
                  <a:close/>
                </a:path>
              </a:pathLst>
            </a:custGeom>
            <a:solidFill>
              <a:srgbClr val="00B050">
                <a:alpha val="25000"/>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Freeform 20">
              <a:extLst>
                <a:ext uri="{FF2B5EF4-FFF2-40B4-BE49-F238E27FC236}">
                  <a16:creationId xmlns:a16="http://schemas.microsoft.com/office/drawing/2014/main" id="{5D28BC7C-954A-4213-9D21-6C8C04E370C3}"/>
                </a:ext>
              </a:extLst>
            </p:cNvPr>
            <p:cNvSpPr/>
            <p:nvPr/>
          </p:nvSpPr>
          <p:spPr>
            <a:xfrm rot="10800000">
              <a:off x="2895051" y="1884112"/>
              <a:ext cx="3772877" cy="4311650"/>
            </a:xfrm>
            <a:custGeom>
              <a:avLst/>
              <a:gdLst>
                <a:gd name="connsiteX0" fmla="*/ 38100 w 4102100"/>
                <a:gd name="connsiteY0" fmla="*/ 63500 h 4311650"/>
                <a:gd name="connsiteX1" fmla="*/ 0 w 4102100"/>
                <a:gd name="connsiteY1" fmla="*/ 190500 h 4311650"/>
                <a:gd name="connsiteX2" fmla="*/ 50800 w 4102100"/>
                <a:gd name="connsiteY2" fmla="*/ 368300 h 4311650"/>
                <a:gd name="connsiteX3" fmla="*/ 203200 w 4102100"/>
                <a:gd name="connsiteY3" fmla="*/ 488950 h 4311650"/>
                <a:gd name="connsiteX4" fmla="*/ 457200 w 4102100"/>
                <a:gd name="connsiteY4" fmla="*/ 698500 h 4311650"/>
                <a:gd name="connsiteX5" fmla="*/ 666750 w 4102100"/>
                <a:gd name="connsiteY5" fmla="*/ 927100 h 4311650"/>
                <a:gd name="connsiteX6" fmla="*/ 895350 w 4102100"/>
                <a:gd name="connsiteY6" fmla="*/ 1231900 h 4311650"/>
                <a:gd name="connsiteX7" fmla="*/ 933450 w 4102100"/>
                <a:gd name="connsiteY7" fmla="*/ 1428750 h 4311650"/>
                <a:gd name="connsiteX8" fmla="*/ 990600 w 4102100"/>
                <a:gd name="connsiteY8" fmla="*/ 1504950 h 4311650"/>
                <a:gd name="connsiteX9" fmla="*/ 1054100 w 4102100"/>
                <a:gd name="connsiteY9" fmla="*/ 1454150 h 4311650"/>
                <a:gd name="connsiteX10" fmla="*/ 1143000 w 4102100"/>
                <a:gd name="connsiteY10" fmla="*/ 1511300 h 4311650"/>
                <a:gd name="connsiteX11" fmla="*/ 1060450 w 4102100"/>
                <a:gd name="connsiteY11" fmla="*/ 1587500 h 4311650"/>
                <a:gd name="connsiteX12" fmla="*/ 1168400 w 4102100"/>
                <a:gd name="connsiteY12" fmla="*/ 1708150 h 4311650"/>
                <a:gd name="connsiteX13" fmla="*/ 1219200 w 4102100"/>
                <a:gd name="connsiteY13" fmla="*/ 1714500 h 4311650"/>
                <a:gd name="connsiteX14" fmla="*/ 1549400 w 4102100"/>
                <a:gd name="connsiteY14" fmla="*/ 2089150 h 4311650"/>
                <a:gd name="connsiteX15" fmla="*/ 1784350 w 4102100"/>
                <a:gd name="connsiteY15" fmla="*/ 2419350 h 4311650"/>
                <a:gd name="connsiteX16" fmla="*/ 1930400 w 4102100"/>
                <a:gd name="connsiteY16" fmla="*/ 2711450 h 4311650"/>
                <a:gd name="connsiteX17" fmla="*/ 2051050 w 4102100"/>
                <a:gd name="connsiteY17" fmla="*/ 3022600 h 4311650"/>
                <a:gd name="connsiteX18" fmla="*/ 2266950 w 4102100"/>
                <a:gd name="connsiteY18" fmla="*/ 3536950 h 4311650"/>
                <a:gd name="connsiteX19" fmla="*/ 2406650 w 4102100"/>
                <a:gd name="connsiteY19" fmla="*/ 3822700 h 4311650"/>
                <a:gd name="connsiteX20" fmla="*/ 2609850 w 4102100"/>
                <a:gd name="connsiteY20" fmla="*/ 4044950 h 4311650"/>
                <a:gd name="connsiteX21" fmla="*/ 2921000 w 4102100"/>
                <a:gd name="connsiteY21" fmla="*/ 4235450 h 4311650"/>
                <a:gd name="connsiteX22" fmla="*/ 3352800 w 4102100"/>
                <a:gd name="connsiteY22" fmla="*/ 4311650 h 4311650"/>
                <a:gd name="connsiteX23" fmla="*/ 3937000 w 4102100"/>
                <a:gd name="connsiteY23" fmla="*/ 4229100 h 4311650"/>
                <a:gd name="connsiteX24" fmla="*/ 4102100 w 4102100"/>
                <a:gd name="connsiteY24" fmla="*/ 4146550 h 4311650"/>
                <a:gd name="connsiteX25" fmla="*/ 3994150 w 4102100"/>
                <a:gd name="connsiteY25" fmla="*/ 4038600 h 4311650"/>
                <a:gd name="connsiteX26" fmla="*/ 3632200 w 4102100"/>
                <a:gd name="connsiteY26" fmla="*/ 3790950 h 4311650"/>
                <a:gd name="connsiteX27" fmla="*/ 3359150 w 4102100"/>
                <a:gd name="connsiteY27" fmla="*/ 3556000 h 4311650"/>
                <a:gd name="connsiteX28" fmla="*/ 2952750 w 4102100"/>
                <a:gd name="connsiteY28" fmla="*/ 3181350 h 4311650"/>
                <a:gd name="connsiteX29" fmla="*/ 2597150 w 4102100"/>
                <a:gd name="connsiteY29" fmla="*/ 2673350 h 4311650"/>
                <a:gd name="connsiteX30" fmla="*/ 2508250 w 4102100"/>
                <a:gd name="connsiteY30" fmla="*/ 2501900 h 4311650"/>
                <a:gd name="connsiteX31" fmla="*/ 2406650 w 4102100"/>
                <a:gd name="connsiteY31" fmla="*/ 2387600 h 4311650"/>
                <a:gd name="connsiteX32" fmla="*/ 2311400 w 4102100"/>
                <a:gd name="connsiteY32" fmla="*/ 2165350 h 4311650"/>
                <a:gd name="connsiteX33" fmla="*/ 2438400 w 4102100"/>
                <a:gd name="connsiteY33" fmla="*/ 2114550 h 4311650"/>
                <a:gd name="connsiteX34" fmla="*/ 2311400 w 4102100"/>
                <a:gd name="connsiteY34" fmla="*/ 1993900 h 4311650"/>
                <a:gd name="connsiteX35" fmla="*/ 2298700 w 4102100"/>
                <a:gd name="connsiteY35" fmla="*/ 1765300 h 4311650"/>
                <a:gd name="connsiteX36" fmla="*/ 2025650 w 4102100"/>
                <a:gd name="connsiteY36" fmla="*/ 1301750 h 4311650"/>
                <a:gd name="connsiteX37" fmla="*/ 1809750 w 4102100"/>
                <a:gd name="connsiteY37" fmla="*/ 895350 h 4311650"/>
                <a:gd name="connsiteX38" fmla="*/ 1485900 w 4102100"/>
                <a:gd name="connsiteY38" fmla="*/ 641350 h 4311650"/>
                <a:gd name="connsiteX39" fmla="*/ 1174750 w 4102100"/>
                <a:gd name="connsiteY39" fmla="*/ 412750 h 4311650"/>
                <a:gd name="connsiteX40" fmla="*/ 825500 w 4102100"/>
                <a:gd name="connsiteY40" fmla="*/ 171450 h 4311650"/>
                <a:gd name="connsiteX41" fmla="*/ 584200 w 4102100"/>
                <a:gd name="connsiteY41" fmla="*/ 63500 h 4311650"/>
                <a:gd name="connsiteX42" fmla="*/ 412750 w 4102100"/>
                <a:gd name="connsiteY42" fmla="*/ 0 h 4311650"/>
                <a:gd name="connsiteX43" fmla="*/ 222250 w 4102100"/>
                <a:gd name="connsiteY43" fmla="*/ 0 h 4311650"/>
                <a:gd name="connsiteX44" fmla="*/ 38100 w 4102100"/>
                <a:gd name="connsiteY44" fmla="*/ 63500 h 4311650"/>
                <a:gd name="connsiteX0" fmla="*/ 38100 w 4102100"/>
                <a:gd name="connsiteY0" fmla="*/ 63500 h 4311650"/>
                <a:gd name="connsiteX1" fmla="*/ 0 w 4102100"/>
                <a:gd name="connsiteY1" fmla="*/ 190500 h 4311650"/>
                <a:gd name="connsiteX2" fmla="*/ 50800 w 4102100"/>
                <a:gd name="connsiteY2" fmla="*/ 368300 h 4311650"/>
                <a:gd name="connsiteX3" fmla="*/ 203200 w 4102100"/>
                <a:gd name="connsiteY3" fmla="*/ 488950 h 4311650"/>
                <a:gd name="connsiteX4" fmla="*/ 457200 w 4102100"/>
                <a:gd name="connsiteY4" fmla="*/ 698500 h 4311650"/>
                <a:gd name="connsiteX5" fmla="*/ 666750 w 4102100"/>
                <a:gd name="connsiteY5" fmla="*/ 927100 h 4311650"/>
                <a:gd name="connsiteX6" fmla="*/ 895350 w 4102100"/>
                <a:gd name="connsiteY6" fmla="*/ 1231900 h 4311650"/>
                <a:gd name="connsiteX7" fmla="*/ 933450 w 4102100"/>
                <a:gd name="connsiteY7" fmla="*/ 1428750 h 4311650"/>
                <a:gd name="connsiteX8" fmla="*/ 990600 w 4102100"/>
                <a:gd name="connsiteY8" fmla="*/ 1504950 h 4311650"/>
                <a:gd name="connsiteX9" fmla="*/ 1054100 w 4102100"/>
                <a:gd name="connsiteY9" fmla="*/ 1454150 h 4311650"/>
                <a:gd name="connsiteX10" fmla="*/ 1143000 w 4102100"/>
                <a:gd name="connsiteY10" fmla="*/ 1511300 h 4311650"/>
                <a:gd name="connsiteX11" fmla="*/ 1060450 w 4102100"/>
                <a:gd name="connsiteY11" fmla="*/ 1587500 h 4311650"/>
                <a:gd name="connsiteX12" fmla="*/ 1168400 w 4102100"/>
                <a:gd name="connsiteY12" fmla="*/ 1708150 h 4311650"/>
                <a:gd name="connsiteX13" fmla="*/ 1219200 w 4102100"/>
                <a:gd name="connsiteY13" fmla="*/ 1714500 h 4311650"/>
                <a:gd name="connsiteX14" fmla="*/ 1549400 w 4102100"/>
                <a:gd name="connsiteY14" fmla="*/ 2089150 h 4311650"/>
                <a:gd name="connsiteX15" fmla="*/ 1784350 w 4102100"/>
                <a:gd name="connsiteY15" fmla="*/ 2419350 h 4311650"/>
                <a:gd name="connsiteX16" fmla="*/ 1930400 w 4102100"/>
                <a:gd name="connsiteY16" fmla="*/ 2711450 h 4311650"/>
                <a:gd name="connsiteX17" fmla="*/ 2051050 w 4102100"/>
                <a:gd name="connsiteY17" fmla="*/ 3022600 h 4311650"/>
                <a:gd name="connsiteX18" fmla="*/ 2266950 w 4102100"/>
                <a:gd name="connsiteY18" fmla="*/ 3536950 h 4311650"/>
                <a:gd name="connsiteX19" fmla="*/ 2406650 w 4102100"/>
                <a:gd name="connsiteY19" fmla="*/ 3822700 h 4311650"/>
                <a:gd name="connsiteX20" fmla="*/ 2609850 w 4102100"/>
                <a:gd name="connsiteY20" fmla="*/ 4044950 h 4311650"/>
                <a:gd name="connsiteX21" fmla="*/ 2921000 w 4102100"/>
                <a:gd name="connsiteY21" fmla="*/ 4235450 h 4311650"/>
                <a:gd name="connsiteX22" fmla="*/ 3352800 w 4102100"/>
                <a:gd name="connsiteY22" fmla="*/ 4311650 h 4311650"/>
                <a:gd name="connsiteX23" fmla="*/ 3937000 w 4102100"/>
                <a:gd name="connsiteY23" fmla="*/ 4229100 h 4311650"/>
                <a:gd name="connsiteX24" fmla="*/ 4102100 w 4102100"/>
                <a:gd name="connsiteY24" fmla="*/ 4146550 h 4311650"/>
                <a:gd name="connsiteX25" fmla="*/ 3771412 w 4102100"/>
                <a:gd name="connsiteY25" fmla="*/ 3874477 h 4311650"/>
                <a:gd name="connsiteX26" fmla="*/ 3632200 w 4102100"/>
                <a:gd name="connsiteY26" fmla="*/ 3790950 h 4311650"/>
                <a:gd name="connsiteX27" fmla="*/ 3359150 w 4102100"/>
                <a:gd name="connsiteY27" fmla="*/ 3556000 h 4311650"/>
                <a:gd name="connsiteX28" fmla="*/ 2952750 w 4102100"/>
                <a:gd name="connsiteY28" fmla="*/ 3181350 h 4311650"/>
                <a:gd name="connsiteX29" fmla="*/ 2597150 w 4102100"/>
                <a:gd name="connsiteY29" fmla="*/ 2673350 h 4311650"/>
                <a:gd name="connsiteX30" fmla="*/ 2508250 w 4102100"/>
                <a:gd name="connsiteY30" fmla="*/ 2501900 h 4311650"/>
                <a:gd name="connsiteX31" fmla="*/ 2406650 w 4102100"/>
                <a:gd name="connsiteY31" fmla="*/ 2387600 h 4311650"/>
                <a:gd name="connsiteX32" fmla="*/ 2311400 w 4102100"/>
                <a:gd name="connsiteY32" fmla="*/ 2165350 h 4311650"/>
                <a:gd name="connsiteX33" fmla="*/ 2438400 w 4102100"/>
                <a:gd name="connsiteY33" fmla="*/ 2114550 h 4311650"/>
                <a:gd name="connsiteX34" fmla="*/ 2311400 w 4102100"/>
                <a:gd name="connsiteY34" fmla="*/ 1993900 h 4311650"/>
                <a:gd name="connsiteX35" fmla="*/ 2298700 w 4102100"/>
                <a:gd name="connsiteY35" fmla="*/ 1765300 h 4311650"/>
                <a:gd name="connsiteX36" fmla="*/ 2025650 w 4102100"/>
                <a:gd name="connsiteY36" fmla="*/ 1301750 h 4311650"/>
                <a:gd name="connsiteX37" fmla="*/ 1809750 w 4102100"/>
                <a:gd name="connsiteY37" fmla="*/ 895350 h 4311650"/>
                <a:gd name="connsiteX38" fmla="*/ 1485900 w 4102100"/>
                <a:gd name="connsiteY38" fmla="*/ 641350 h 4311650"/>
                <a:gd name="connsiteX39" fmla="*/ 1174750 w 4102100"/>
                <a:gd name="connsiteY39" fmla="*/ 412750 h 4311650"/>
                <a:gd name="connsiteX40" fmla="*/ 825500 w 4102100"/>
                <a:gd name="connsiteY40" fmla="*/ 171450 h 4311650"/>
                <a:gd name="connsiteX41" fmla="*/ 584200 w 4102100"/>
                <a:gd name="connsiteY41" fmla="*/ 63500 h 4311650"/>
                <a:gd name="connsiteX42" fmla="*/ 412750 w 4102100"/>
                <a:gd name="connsiteY42" fmla="*/ 0 h 4311650"/>
                <a:gd name="connsiteX43" fmla="*/ 222250 w 4102100"/>
                <a:gd name="connsiteY43" fmla="*/ 0 h 4311650"/>
                <a:gd name="connsiteX44" fmla="*/ 38100 w 4102100"/>
                <a:gd name="connsiteY44" fmla="*/ 63500 h 4311650"/>
                <a:gd name="connsiteX0" fmla="*/ 38100 w 4102100"/>
                <a:gd name="connsiteY0" fmla="*/ 63500 h 4311650"/>
                <a:gd name="connsiteX1" fmla="*/ 0 w 4102100"/>
                <a:gd name="connsiteY1" fmla="*/ 190500 h 4311650"/>
                <a:gd name="connsiteX2" fmla="*/ 50800 w 4102100"/>
                <a:gd name="connsiteY2" fmla="*/ 368300 h 4311650"/>
                <a:gd name="connsiteX3" fmla="*/ 203200 w 4102100"/>
                <a:gd name="connsiteY3" fmla="*/ 488950 h 4311650"/>
                <a:gd name="connsiteX4" fmla="*/ 457200 w 4102100"/>
                <a:gd name="connsiteY4" fmla="*/ 698500 h 4311650"/>
                <a:gd name="connsiteX5" fmla="*/ 666750 w 4102100"/>
                <a:gd name="connsiteY5" fmla="*/ 927100 h 4311650"/>
                <a:gd name="connsiteX6" fmla="*/ 895350 w 4102100"/>
                <a:gd name="connsiteY6" fmla="*/ 1231900 h 4311650"/>
                <a:gd name="connsiteX7" fmla="*/ 933450 w 4102100"/>
                <a:gd name="connsiteY7" fmla="*/ 1428750 h 4311650"/>
                <a:gd name="connsiteX8" fmla="*/ 990600 w 4102100"/>
                <a:gd name="connsiteY8" fmla="*/ 1504950 h 4311650"/>
                <a:gd name="connsiteX9" fmla="*/ 1054100 w 4102100"/>
                <a:gd name="connsiteY9" fmla="*/ 1454150 h 4311650"/>
                <a:gd name="connsiteX10" fmla="*/ 1143000 w 4102100"/>
                <a:gd name="connsiteY10" fmla="*/ 1511300 h 4311650"/>
                <a:gd name="connsiteX11" fmla="*/ 1060450 w 4102100"/>
                <a:gd name="connsiteY11" fmla="*/ 1587500 h 4311650"/>
                <a:gd name="connsiteX12" fmla="*/ 1168400 w 4102100"/>
                <a:gd name="connsiteY12" fmla="*/ 1708150 h 4311650"/>
                <a:gd name="connsiteX13" fmla="*/ 1219200 w 4102100"/>
                <a:gd name="connsiteY13" fmla="*/ 1714500 h 4311650"/>
                <a:gd name="connsiteX14" fmla="*/ 1549400 w 4102100"/>
                <a:gd name="connsiteY14" fmla="*/ 2089150 h 4311650"/>
                <a:gd name="connsiteX15" fmla="*/ 1784350 w 4102100"/>
                <a:gd name="connsiteY15" fmla="*/ 2419350 h 4311650"/>
                <a:gd name="connsiteX16" fmla="*/ 1930400 w 4102100"/>
                <a:gd name="connsiteY16" fmla="*/ 2711450 h 4311650"/>
                <a:gd name="connsiteX17" fmla="*/ 2051050 w 4102100"/>
                <a:gd name="connsiteY17" fmla="*/ 3022600 h 4311650"/>
                <a:gd name="connsiteX18" fmla="*/ 2266950 w 4102100"/>
                <a:gd name="connsiteY18" fmla="*/ 3536950 h 4311650"/>
                <a:gd name="connsiteX19" fmla="*/ 2406650 w 4102100"/>
                <a:gd name="connsiteY19" fmla="*/ 3822700 h 4311650"/>
                <a:gd name="connsiteX20" fmla="*/ 2609850 w 4102100"/>
                <a:gd name="connsiteY20" fmla="*/ 4044950 h 4311650"/>
                <a:gd name="connsiteX21" fmla="*/ 2921000 w 4102100"/>
                <a:gd name="connsiteY21" fmla="*/ 4235450 h 4311650"/>
                <a:gd name="connsiteX22" fmla="*/ 3352800 w 4102100"/>
                <a:gd name="connsiteY22" fmla="*/ 4311650 h 4311650"/>
                <a:gd name="connsiteX23" fmla="*/ 3772877 w 4102100"/>
                <a:gd name="connsiteY23" fmla="*/ 4205654 h 4311650"/>
                <a:gd name="connsiteX24" fmla="*/ 4102100 w 4102100"/>
                <a:gd name="connsiteY24" fmla="*/ 4146550 h 4311650"/>
                <a:gd name="connsiteX25" fmla="*/ 3771412 w 4102100"/>
                <a:gd name="connsiteY25" fmla="*/ 3874477 h 4311650"/>
                <a:gd name="connsiteX26" fmla="*/ 3632200 w 4102100"/>
                <a:gd name="connsiteY26" fmla="*/ 3790950 h 4311650"/>
                <a:gd name="connsiteX27" fmla="*/ 3359150 w 4102100"/>
                <a:gd name="connsiteY27" fmla="*/ 3556000 h 4311650"/>
                <a:gd name="connsiteX28" fmla="*/ 2952750 w 4102100"/>
                <a:gd name="connsiteY28" fmla="*/ 3181350 h 4311650"/>
                <a:gd name="connsiteX29" fmla="*/ 2597150 w 4102100"/>
                <a:gd name="connsiteY29" fmla="*/ 2673350 h 4311650"/>
                <a:gd name="connsiteX30" fmla="*/ 2508250 w 4102100"/>
                <a:gd name="connsiteY30" fmla="*/ 2501900 h 4311650"/>
                <a:gd name="connsiteX31" fmla="*/ 2406650 w 4102100"/>
                <a:gd name="connsiteY31" fmla="*/ 2387600 h 4311650"/>
                <a:gd name="connsiteX32" fmla="*/ 2311400 w 4102100"/>
                <a:gd name="connsiteY32" fmla="*/ 2165350 h 4311650"/>
                <a:gd name="connsiteX33" fmla="*/ 2438400 w 4102100"/>
                <a:gd name="connsiteY33" fmla="*/ 2114550 h 4311650"/>
                <a:gd name="connsiteX34" fmla="*/ 2311400 w 4102100"/>
                <a:gd name="connsiteY34" fmla="*/ 1993900 h 4311650"/>
                <a:gd name="connsiteX35" fmla="*/ 2298700 w 4102100"/>
                <a:gd name="connsiteY35" fmla="*/ 1765300 h 4311650"/>
                <a:gd name="connsiteX36" fmla="*/ 2025650 w 4102100"/>
                <a:gd name="connsiteY36" fmla="*/ 1301750 h 4311650"/>
                <a:gd name="connsiteX37" fmla="*/ 1809750 w 4102100"/>
                <a:gd name="connsiteY37" fmla="*/ 895350 h 4311650"/>
                <a:gd name="connsiteX38" fmla="*/ 1485900 w 4102100"/>
                <a:gd name="connsiteY38" fmla="*/ 641350 h 4311650"/>
                <a:gd name="connsiteX39" fmla="*/ 1174750 w 4102100"/>
                <a:gd name="connsiteY39" fmla="*/ 412750 h 4311650"/>
                <a:gd name="connsiteX40" fmla="*/ 825500 w 4102100"/>
                <a:gd name="connsiteY40" fmla="*/ 171450 h 4311650"/>
                <a:gd name="connsiteX41" fmla="*/ 584200 w 4102100"/>
                <a:gd name="connsiteY41" fmla="*/ 63500 h 4311650"/>
                <a:gd name="connsiteX42" fmla="*/ 412750 w 4102100"/>
                <a:gd name="connsiteY42" fmla="*/ 0 h 4311650"/>
                <a:gd name="connsiteX43" fmla="*/ 222250 w 4102100"/>
                <a:gd name="connsiteY43" fmla="*/ 0 h 4311650"/>
                <a:gd name="connsiteX44" fmla="*/ 38100 w 4102100"/>
                <a:gd name="connsiteY44" fmla="*/ 63500 h 4311650"/>
                <a:gd name="connsiteX0" fmla="*/ 38100 w 3772877"/>
                <a:gd name="connsiteY0" fmla="*/ 63500 h 4311650"/>
                <a:gd name="connsiteX1" fmla="*/ 0 w 3772877"/>
                <a:gd name="connsiteY1" fmla="*/ 190500 h 4311650"/>
                <a:gd name="connsiteX2" fmla="*/ 50800 w 3772877"/>
                <a:gd name="connsiteY2" fmla="*/ 368300 h 4311650"/>
                <a:gd name="connsiteX3" fmla="*/ 203200 w 3772877"/>
                <a:gd name="connsiteY3" fmla="*/ 488950 h 4311650"/>
                <a:gd name="connsiteX4" fmla="*/ 457200 w 3772877"/>
                <a:gd name="connsiteY4" fmla="*/ 698500 h 4311650"/>
                <a:gd name="connsiteX5" fmla="*/ 666750 w 3772877"/>
                <a:gd name="connsiteY5" fmla="*/ 927100 h 4311650"/>
                <a:gd name="connsiteX6" fmla="*/ 895350 w 3772877"/>
                <a:gd name="connsiteY6" fmla="*/ 1231900 h 4311650"/>
                <a:gd name="connsiteX7" fmla="*/ 933450 w 3772877"/>
                <a:gd name="connsiteY7" fmla="*/ 1428750 h 4311650"/>
                <a:gd name="connsiteX8" fmla="*/ 990600 w 3772877"/>
                <a:gd name="connsiteY8" fmla="*/ 1504950 h 4311650"/>
                <a:gd name="connsiteX9" fmla="*/ 1054100 w 3772877"/>
                <a:gd name="connsiteY9" fmla="*/ 1454150 h 4311650"/>
                <a:gd name="connsiteX10" fmla="*/ 1143000 w 3772877"/>
                <a:gd name="connsiteY10" fmla="*/ 1511300 h 4311650"/>
                <a:gd name="connsiteX11" fmla="*/ 1060450 w 3772877"/>
                <a:gd name="connsiteY11" fmla="*/ 1587500 h 4311650"/>
                <a:gd name="connsiteX12" fmla="*/ 1168400 w 3772877"/>
                <a:gd name="connsiteY12" fmla="*/ 1708150 h 4311650"/>
                <a:gd name="connsiteX13" fmla="*/ 1219200 w 3772877"/>
                <a:gd name="connsiteY13" fmla="*/ 1714500 h 4311650"/>
                <a:gd name="connsiteX14" fmla="*/ 1549400 w 3772877"/>
                <a:gd name="connsiteY14" fmla="*/ 2089150 h 4311650"/>
                <a:gd name="connsiteX15" fmla="*/ 1784350 w 3772877"/>
                <a:gd name="connsiteY15" fmla="*/ 2419350 h 4311650"/>
                <a:gd name="connsiteX16" fmla="*/ 1930400 w 3772877"/>
                <a:gd name="connsiteY16" fmla="*/ 2711450 h 4311650"/>
                <a:gd name="connsiteX17" fmla="*/ 2051050 w 3772877"/>
                <a:gd name="connsiteY17" fmla="*/ 3022600 h 4311650"/>
                <a:gd name="connsiteX18" fmla="*/ 2266950 w 3772877"/>
                <a:gd name="connsiteY18" fmla="*/ 3536950 h 4311650"/>
                <a:gd name="connsiteX19" fmla="*/ 2406650 w 3772877"/>
                <a:gd name="connsiteY19" fmla="*/ 3822700 h 4311650"/>
                <a:gd name="connsiteX20" fmla="*/ 2609850 w 3772877"/>
                <a:gd name="connsiteY20" fmla="*/ 4044950 h 4311650"/>
                <a:gd name="connsiteX21" fmla="*/ 2921000 w 3772877"/>
                <a:gd name="connsiteY21" fmla="*/ 4235450 h 4311650"/>
                <a:gd name="connsiteX22" fmla="*/ 3352800 w 3772877"/>
                <a:gd name="connsiteY22" fmla="*/ 4311650 h 4311650"/>
                <a:gd name="connsiteX23" fmla="*/ 3772877 w 3772877"/>
                <a:gd name="connsiteY23" fmla="*/ 4205654 h 4311650"/>
                <a:gd name="connsiteX24" fmla="*/ 3771412 w 3772877"/>
                <a:gd name="connsiteY24" fmla="*/ 3874477 h 4311650"/>
                <a:gd name="connsiteX25" fmla="*/ 3632200 w 3772877"/>
                <a:gd name="connsiteY25" fmla="*/ 3790950 h 4311650"/>
                <a:gd name="connsiteX26" fmla="*/ 3359150 w 3772877"/>
                <a:gd name="connsiteY26" fmla="*/ 3556000 h 4311650"/>
                <a:gd name="connsiteX27" fmla="*/ 2952750 w 3772877"/>
                <a:gd name="connsiteY27" fmla="*/ 3181350 h 4311650"/>
                <a:gd name="connsiteX28" fmla="*/ 2597150 w 3772877"/>
                <a:gd name="connsiteY28" fmla="*/ 2673350 h 4311650"/>
                <a:gd name="connsiteX29" fmla="*/ 2508250 w 3772877"/>
                <a:gd name="connsiteY29" fmla="*/ 2501900 h 4311650"/>
                <a:gd name="connsiteX30" fmla="*/ 2406650 w 3772877"/>
                <a:gd name="connsiteY30" fmla="*/ 2387600 h 4311650"/>
                <a:gd name="connsiteX31" fmla="*/ 2311400 w 3772877"/>
                <a:gd name="connsiteY31" fmla="*/ 2165350 h 4311650"/>
                <a:gd name="connsiteX32" fmla="*/ 2438400 w 3772877"/>
                <a:gd name="connsiteY32" fmla="*/ 2114550 h 4311650"/>
                <a:gd name="connsiteX33" fmla="*/ 2311400 w 3772877"/>
                <a:gd name="connsiteY33" fmla="*/ 1993900 h 4311650"/>
                <a:gd name="connsiteX34" fmla="*/ 2298700 w 3772877"/>
                <a:gd name="connsiteY34" fmla="*/ 1765300 h 4311650"/>
                <a:gd name="connsiteX35" fmla="*/ 2025650 w 3772877"/>
                <a:gd name="connsiteY35" fmla="*/ 1301750 h 4311650"/>
                <a:gd name="connsiteX36" fmla="*/ 1809750 w 3772877"/>
                <a:gd name="connsiteY36" fmla="*/ 895350 h 4311650"/>
                <a:gd name="connsiteX37" fmla="*/ 1485900 w 3772877"/>
                <a:gd name="connsiteY37" fmla="*/ 641350 h 4311650"/>
                <a:gd name="connsiteX38" fmla="*/ 1174750 w 3772877"/>
                <a:gd name="connsiteY38" fmla="*/ 412750 h 4311650"/>
                <a:gd name="connsiteX39" fmla="*/ 825500 w 3772877"/>
                <a:gd name="connsiteY39" fmla="*/ 171450 h 4311650"/>
                <a:gd name="connsiteX40" fmla="*/ 584200 w 3772877"/>
                <a:gd name="connsiteY40" fmla="*/ 63500 h 4311650"/>
                <a:gd name="connsiteX41" fmla="*/ 412750 w 3772877"/>
                <a:gd name="connsiteY41" fmla="*/ 0 h 4311650"/>
                <a:gd name="connsiteX42" fmla="*/ 222250 w 3772877"/>
                <a:gd name="connsiteY42" fmla="*/ 0 h 4311650"/>
                <a:gd name="connsiteX43" fmla="*/ 38100 w 3772877"/>
                <a:gd name="connsiteY43" fmla="*/ 63500 h 4311650"/>
                <a:gd name="connsiteX0" fmla="*/ 38100 w 3772877"/>
                <a:gd name="connsiteY0" fmla="*/ 63500 h 4311650"/>
                <a:gd name="connsiteX1" fmla="*/ 0 w 3772877"/>
                <a:gd name="connsiteY1" fmla="*/ 190500 h 4311650"/>
                <a:gd name="connsiteX2" fmla="*/ 50800 w 3772877"/>
                <a:gd name="connsiteY2" fmla="*/ 368300 h 4311650"/>
                <a:gd name="connsiteX3" fmla="*/ 203200 w 3772877"/>
                <a:gd name="connsiteY3" fmla="*/ 488950 h 4311650"/>
                <a:gd name="connsiteX4" fmla="*/ 457200 w 3772877"/>
                <a:gd name="connsiteY4" fmla="*/ 698500 h 4311650"/>
                <a:gd name="connsiteX5" fmla="*/ 666750 w 3772877"/>
                <a:gd name="connsiteY5" fmla="*/ 927100 h 4311650"/>
                <a:gd name="connsiteX6" fmla="*/ 895350 w 3772877"/>
                <a:gd name="connsiteY6" fmla="*/ 1231900 h 4311650"/>
                <a:gd name="connsiteX7" fmla="*/ 933450 w 3772877"/>
                <a:gd name="connsiteY7" fmla="*/ 1428750 h 4311650"/>
                <a:gd name="connsiteX8" fmla="*/ 990600 w 3772877"/>
                <a:gd name="connsiteY8" fmla="*/ 1504950 h 4311650"/>
                <a:gd name="connsiteX9" fmla="*/ 1054100 w 3772877"/>
                <a:gd name="connsiteY9" fmla="*/ 1454150 h 4311650"/>
                <a:gd name="connsiteX10" fmla="*/ 1143000 w 3772877"/>
                <a:gd name="connsiteY10" fmla="*/ 1511300 h 4311650"/>
                <a:gd name="connsiteX11" fmla="*/ 1060450 w 3772877"/>
                <a:gd name="connsiteY11" fmla="*/ 1587500 h 4311650"/>
                <a:gd name="connsiteX12" fmla="*/ 1168400 w 3772877"/>
                <a:gd name="connsiteY12" fmla="*/ 1708150 h 4311650"/>
                <a:gd name="connsiteX13" fmla="*/ 1219200 w 3772877"/>
                <a:gd name="connsiteY13" fmla="*/ 1714500 h 4311650"/>
                <a:gd name="connsiteX14" fmla="*/ 1549400 w 3772877"/>
                <a:gd name="connsiteY14" fmla="*/ 2089150 h 4311650"/>
                <a:gd name="connsiteX15" fmla="*/ 1784350 w 3772877"/>
                <a:gd name="connsiteY15" fmla="*/ 2419350 h 4311650"/>
                <a:gd name="connsiteX16" fmla="*/ 1930400 w 3772877"/>
                <a:gd name="connsiteY16" fmla="*/ 2711450 h 4311650"/>
                <a:gd name="connsiteX17" fmla="*/ 2051050 w 3772877"/>
                <a:gd name="connsiteY17" fmla="*/ 3022600 h 4311650"/>
                <a:gd name="connsiteX18" fmla="*/ 2266950 w 3772877"/>
                <a:gd name="connsiteY18" fmla="*/ 3536950 h 4311650"/>
                <a:gd name="connsiteX19" fmla="*/ 2406650 w 3772877"/>
                <a:gd name="connsiteY19" fmla="*/ 3822700 h 4311650"/>
                <a:gd name="connsiteX20" fmla="*/ 2609850 w 3772877"/>
                <a:gd name="connsiteY20" fmla="*/ 4044950 h 4311650"/>
                <a:gd name="connsiteX21" fmla="*/ 2921000 w 3772877"/>
                <a:gd name="connsiteY21" fmla="*/ 4235450 h 4311650"/>
                <a:gd name="connsiteX22" fmla="*/ 3352800 w 3772877"/>
                <a:gd name="connsiteY22" fmla="*/ 4311650 h 4311650"/>
                <a:gd name="connsiteX23" fmla="*/ 3772877 w 3772877"/>
                <a:gd name="connsiteY23" fmla="*/ 4205654 h 4311650"/>
                <a:gd name="connsiteX24" fmla="*/ 3771412 w 3772877"/>
                <a:gd name="connsiteY24" fmla="*/ 3874477 h 4311650"/>
                <a:gd name="connsiteX25" fmla="*/ 3632200 w 3772877"/>
                <a:gd name="connsiteY25" fmla="*/ 3790950 h 4311650"/>
                <a:gd name="connsiteX26" fmla="*/ 3359150 w 3772877"/>
                <a:gd name="connsiteY26" fmla="*/ 3556000 h 4311650"/>
                <a:gd name="connsiteX27" fmla="*/ 3258585 w 3772877"/>
                <a:gd name="connsiteY27" fmla="*/ 3505613 h 4311650"/>
                <a:gd name="connsiteX28" fmla="*/ 2952750 w 3772877"/>
                <a:gd name="connsiteY28" fmla="*/ 3181350 h 4311650"/>
                <a:gd name="connsiteX29" fmla="*/ 2597150 w 3772877"/>
                <a:gd name="connsiteY29" fmla="*/ 2673350 h 4311650"/>
                <a:gd name="connsiteX30" fmla="*/ 2508250 w 3772877"/>
                <a:gd name="connsiteY30" fmla="*/ 2501900 h 4311650"/>
                <a:gd name="connsiteX31" fmla="*/ 2406650 w 3772877"/>
                <a:gd name="connsiteY31" fmla="*/ 2387600 h 4311650"/>
                <a:gd name="connsiteX32" fmla="*/ 2311400 w 3772877"/>
                <a:gd name="connsiteY32" fmla="*/ 2165350 h 4311650"/>
                <a:gd name="connsiteX33" fmla="*/ 2438400 w 3772877"/>
                <a:gd name="connsiteY33" fmla="*/ 2114550 h 4311650"/>
                <a:gd name="connsiteX34" fmla="*/ 2311400 w 3772877"/>
                <a:gd name="connsiteY34" fmla="*/ 1993900 h 4311650"/>
                <a:gd name="connsiteX35" fmla="*/ 2298700 w 3772877"/>
                <a:gd name="connsiteY35" fmla="*/ 1765300 h 4311650"/>
                <a:gd name="connsiteX36" fmla="*/ 2025650 w 3772877"/>
                <a:gd name="connsiteY36" fmla="*/ 1301750 h 4311650"/>
                <a:gd name="connsiteX37" fmla="*/ 1809750 w 3772877"/>
                <a:gd name="connsiteY37" fmla="*/ 895350 h 4311650"/>
                <a:gd name="connsiteX38" fmla="*/ 1485900 w 3772877"/>
                <a:gd name="connsiteY38" fmla="*/ 641350 h 4311650"/>
                <a:gd name="connsiteX39" fmla="*/ 1174750 w 3772877"/>
                <a:gd name="connsiteY39" fmla="*/ 412750 h 4311650"/>
                <a:gd name="connsiteX40" fmla="*/ 825500 w 3772877"/>
                <a:gd name="connsiteY40" fmla="*/ 171450 h 4311650"/>
                <a:gd name="connsiteX41" fmla="*/ 584200 w 3772877"/>
                <a:gd name="connsiteY41" fmla="*/ 63500 h 4311650"/>
                <a:gd name="connsiteX42" fmla="*/ 412750 w 3772877"/>
                <a:gd name="connsiteY42" fmla="*/ 0 h 4311650"/>
                <a:gd name="connsiteX43" fmla="*/ 222250 w 3772877"/>
                <a:gd name="connsiteY43" fmla="*/ 0 h 4311650"/>
                <a:gd name="connsiteX44" fmla="*/ 38100 w 3772877"/>
                <a:gd name="connsiteY44" fmla="*/ 63500 h 431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72877" h="4311650">
                  <a:moveTo>
                    <a:pt x="38100" y="63500"/>
                  </a:moveTo>
                  <a:lnTo>
                    <a:pt x="0" y="190500"/>
                  </a:lnTo>
                  <a:lnTo>
                    <a:pt x="50800" y="368300"/>
                  </a:lnTo>
                  <a:lnTo>
                    <a:pt x="203200" y="488950"/>
                  </a:lnTo>
                  <a:lnTo>
                    <a:pt x="457200" y="698500"/>
                  </a:lnTo>
                  <a:lnTo>
                    <a:pt x="666750" y="927100"/>
                  </a:lnTo>
                  <a:lnTo>
                    <a:pt x="895350" y="1231900"/>
                  </a:lnTo>
                  <a:lnTo>
                    <a:pt x="933450" y="1428750"/>
                  </a:lnTo>
                  <a:lnTo>
                    <a:pt x="990600" y="1504950"/>
                  </a:lnTo>
                  <a:lnTo>
                    <a:pt x="1054100" y="1454150"/>
                  </a:lnTo>
                  <a:lnTo>
                    <a:pt x="1143000" y="1511300"/>
                  </a:lnTo>
                  <a:lnTo>
                    <a:pt x="1060450" y="1587500"/>
                  </a:lnTo>
                  <a:lnTo>
                    <a:pt x="1168400" y="1708150"/>
                  </a:lnTo>
                  <a:lnTo>
                    <a:pt x="1219200" y="1714500"/>
                  </a:lnTo>
                  <a:lnTo>
                    <a:pt x="1549400" y="2089150"/>
                  </a:lnTo>
                  <a:lnTo>
                    <a:pt x="1784350" y="2419350"/>
                  </a:lnTo>
                  <a:lnTo>
                    <a:pt x="1930400" y="2711450"/>
                  </a:lnTo>
                  <a:lnTo>
                    <a:pt x="2051050" y="3022600"/>
                  </a:lnTo>
                  <a:lnTo>
                    <a:pt x="2266950" y="3536950"/>
                  </a:lnTo>
                  <a:lnTo>
                    <a:pt x="2406650" y="3822700"/>
                  </a:lnTo>
                  <a:lnTo>
                    <a:pt x="2609850" y="4044950"/>
                  </a:lnTo>
                  <a:lnTo>
                    <a:pt x="2921000" y="4235450"/>
                  </a:lnTo>
                  <a:lnTo>
                    <a:pt x="3352800" y="4311650"/>
                  </a:lnTo>
                  <a:lnTo>
                    <a:pt x="3772877" y="4205654"/>
                  </a:lnTo>
                  <a:cubicBezTo>
                    <a:pt x="3772389" y="4095262"/>
                    <a:pt x="3771900" y="3984869"/>
                    <a:pt x="3771412" y="3874477"/>
                  </a:cubicBezTo>
                  <a:lnTo>
                    <a:pt x="3632200" y="3790950"/>
                  </a:lnTo>
                  <a:lnTo>
                    <a:pt x="3359150" y="3556000"/>
                  </a:lnTo>
                  <a:lnTo>
                    <a:pt x="3258585" y="3505613"/>
                  </a:lnTo>
                  <a:lnTo>
                    <a:pt x="2952750" y="3181350"/>
                  </a:lnTo>
                  <a:lnTo>
                    <a:pt x="2597150" y="2673350"/>
                  </a:lnTo>
                  <a:lnTo>
                    <a:pt x="2508250" y="2501900"/>
                  </a:lnTo>
                  <a:lnTo>
                    <a:pt x="2406650" y="2387600"/>
                  </a:lnTo>
                  <a:lnTo>
                    <a:pt x="2311400" y="2165350"/>
                  </a:lnTo>
                  <a:lnTo>
                    <a:pt x="2438400" y="2114550"/>
                  </a:lnTo>
                  <a:lnTo>
                    <a:pt x="2311400" y="1993900"/>
                  </a:lnTo>
                  <a:lnTo>
                    <a:pt x="2298700" y="1765300"/>
                  </a:lnTo>
                  <a:lnTo>
                    <a:pt x="2025650" y="1301750"/>
                  </a:lnTo>
                  <a:lnTo>
                    <a:pt x="1809750" y="895350"/>
                  </a:lnTo>
                  <a:lnTo>
                    <a:pt x="1485900" y="641350"/>
                  </a:lnTo>
                  <a:lnTo>
                    <a:pt x="1174750" y="412750"/>
                  </a:lnTo>
                  <a:lnTo>
                    <a:pt x="825500" y="171450"/>
                  </a:lnTo>
                  <a:lnTo>
                    <a:pt x="584200" y="63500"/>
                  </a:lnTo>
                  <a:lnTo>
                    <a:pt x="412750" y="0"/>
                  </a:lnTo>
                  <a:lnTo>
                    <a:pt x="222250" y="0"/>
                  </a:lnTo>
                  <a:lnTo>
                    <a:pt x="38100" y="63500"/>
                  </a:lnTo>
                  <a:close/>
                </a:path>
              </a:pathLst>
            </a:custGeom>
            <a:solidFill>
              <a:srgbClr val="00B050">
                <a:alpha val="25000"/>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CC753F28-9344-48B4-8695-2AAE3FB60E27}"/>
                </a:ext>
              </a:extLst>
            </p:cNvPr>
            <p:cNvSpPr txBox="1"/>
            <p:nvPr/>
          </p:nvSpPr>
          <p:spPr>
            <a:xfrm>
              <a:off x="7360190" y="4051358"/>
              <a:ext cx="1378967" cy="430887"/>
            </a:xfrm>
            <a:prstGeom prst="rect">
              <a:avLst/>
            </a:prstGeom>
            <a:noFill/>
          </p:spPr>
          <p:txBody>
            <a:bodyPr wrap="square" rtlCol="0">
              <a:spAutoFit/>
            </a:bodyPr>
            <a:lstStyle/>
            <a:p>
              <a:pPr algn="ctr"/>
              <a:r>
                <a:rPr lang="en-US" sz="1100" dirty="0">
                  <a:solidFill>
                    <a:schemeClr val="tx2"/>
                  </a:solidFill>
                </a:rPr>
                <a:t>Powerhouse 2 (1983)</a:t>
              </a:r>
            </a:p>
          </p:txBody>
        </p:sp>
        <p:sp>
          <p:nvSpPr>
            <p:cNvPr id="18" name="TextBox 17">
              <a:extLst>
                <a:ext uri="{FF2B5EF4-FFF2-40B4-BE49-F238E27FC236}">
                  <a16:creationId xmlns:a16="http://schemas.microsoft.com/office/drawing/2014/main" id="{2B06730D-5516-465C-9AD8-05B6EE7335C6}"/>
                </a:ext>
              </a:extLst>
            </p:cNvPr>
            <p:cNvSpPr txBox="1"/>
            <p:nvPr/>
          </p:nvSpPr>
          <p:spPr>
            <a:xfrm rot="18981315">
              <a:off x="5863265" y="4174492"/>
              <a:ext cx="921461" cy="430887"/>
            </a:xfrm>
            <a:prstGeom prst="rect">
              <a:avLst/>
            </a:prstGeom>
            <a:noFill/>
            <a:scene3d>
              <a:camera prst="orthographicFront">
                <a:rot lat="0" lon="0" rev="0"/>
              </a:camera>
              <a:lightRig rig="threePt" dir="t"/>
            </a:scene3d>
          </p:spPr>
          <p:txBody>
            <a:bodyPr wrap="square" rtlCol="0">
              <a:spAutoFit/>
              <a:scene3d>
                <a:camera prst="orthographicFront">
                  <a:rot lat="0" lon="0" rev="2400000"/>
                </a:camera>
                <a:lightRig rig="threePt" dir="t"/>
              </a:scene3d>
            </a:bodyPr>
            <a:lstStyle/>
            <a:p>
              <a:pPr algn="ctr"/>
              <a:r>
                <a:rPr lang="en-US" sz="1100" dirty="0">
                  <a:solidFill>
                    <a:schemeClr val="tx2"/>
                  </a:solidFill>
                </a:rPr>
                <a:t>Spillway (1937)</a:t>
              </a:r>
            </a:p>
          </p:txBody>
        </p:sp>
        <p:sp>
          <p:nvSpPr>
            <p:cNvPr id="19" name="TextBox 18">
              <a:extLst>
                <a:ext uri="{FF2B5EF4-FFF2-40B4-BE49-F238E27FC236}">
                  <a16:creationId xmlns:a16="http://schemas.microsoft.com/office/drawing/2014/main" id="{307CC55C-5AEA-4FE6-9912-256723CFCC0E}"/>
                </a:ext>
              </a:extLst>
            </p:cNvPr>
            <p:cNvSpPr txBox="1"/>
            <p:nvPr/>
          </p:nvSpPr>
          <p:spPr>
            <a:xfrm rot="20508691">
              <a:off x="3163731" y="4121077"/>
              <a:ext cx="1460847" cy="430887"/>
            </a:xfrm>
            <a:prstGeom prst="rect">
              <a:avLst/>
            </a:prstGeom>
            <a:noFill/>
            <a:scene3d>
              <a:camera prst="orthographicFront">
                <a:rot lat="0" lon="0" rev="0"/>
              </a:camera>
              <a:lightRig rig="threePt" dir="t"/>
            </a:scene3d>
          </p:spPr>
          <p:txBody>
            <a:bodyPr wrap="square" rtlCol="0">
              <a:spAutoFit/>
              <a:scene3d>
                <a:camera prst="orthographicFront">
                  <a:rot lat="0" lon="0" rev="1200000"/>
                </a:camera>
                <a:lightRig rig="threePt" dir="t"/>
              </a:scene3d>
            </a:bodyPr>
            <a:lstStyle/>
            <a:p>
              <a:pPr algn="ctr"/>
              <a:r>
                <a:rPr lang="en-US" sz="1100" dirty="0">
                  <a:solidFill>
                    <a:schemeClr val="tx2"/>
                  </a:solidFill>
                </a:rPr>
                <a:t>Powerhouse 1</a:t>
              </a:r>
            </a:p>
            <a:p>
              <a:pPr algn="ctr"/>
              <a:r>
                <a:rPr lang="en-US" sz="1100" dirty="0">
                  <a:solidFill>
                    <a:schemeClr val="tx2"/>
                  </a:solidFill>
                </a:rPr>
                <a:t>(1937)</a:t>
              </a:r>
            </a:p>
          </p:txBody>
        </p:sp>
        <p:sp>
          <p:nvSpPr>
            <p:cNvPr id="22" name="TextBox 21">
              <a:extLst>
                <a:ext uri="{FF2B5EF4-FFF2-40B4-BE49-F238E27FC236}">
                  <a16:creationId xmlns:a16="http://schemas.microsoft.com/office/drawing/2014/main" id="{F4705FCA-AFE0-4290-82F4-EE4F054085F2}"/>
                </a:ext>
              </a:extLst>
            </p:cNvPr>
            <p:cNvSpPr txBox="1"/>
            <p:nvPr/>
          </p:nvSpPr>
          <p:spPr>
            <a:xfrm>
              <a:off x="6311670" y="3125417"/>
              <a:ext cx="1018034" cy="400110"/>
            </a:xfrm>
            <a:prstGeom prst="rect">
              <a:avLst/>
            </a:prstGeom>
            <a:noFill/>
          </p:spPr>
          <p:txBody>
            <a:bodyPr wrap="square" rtlCol="0">
              <a:spAutoFit/>
            </a:bodyPr>
            <a:lstStyle/>
            <a:p>
              <a:pPr algn="ctr"/>
              <a:r>
                <a:rPr lang="en-US" sz="1000" dirty="0">
                  <a:solidFill>
                    <a:schemeClr val="tx2"/>
                  </a:solidFill>
                </a:rPr>
                <a:t>Cascades Island</a:t>
              </a:r>
            </a:p>
          </p:txBody>
        </p:sp>
        <p:sp>
          <p:nvSpPr>
            <p:cNvPr id="23" name="TextBox 22">
              <a:extLst>
                <a:ext uri="{FF2B5EF4-FFF2-40B4-BE49-F238E27FC236}">
                  <a16:creationId xmlns:a16="http://schemas.microsoft.com/office/drawing/2014/main" id="{EFC0F658-1DF7-4690-98C2-CAD2AA09961F}"/>
                </a:ext>
              </a:extLst>
            </p:cNvPr>
            <p:cNvSpPr txBox="1"/>
            <p:nvPr/>
          </p:nvSpPr>
          <p:spPr>
            <a:xfrm>
              <a:off x="3603766" y="2549839"/>
              <a:ext cx="1018034" cy="400110"/>
            </a:xfrm>
            <a:prstGeom prst="rect">
              <a:avLst/>
            </a:prstGeom>
            <a:noFill/>
          </p:spPr>
          <p:txBody>
            <a:bodyPr wrap="square" rtlCol="0">
              <a:spAutoFit/>
            </a:bodyPr>
            <a:lstStyle/>
            <a:p>
              <a:pPr algn="ctr"/>
              <a:r>
                <a:rPr lang="en-US" sz="1000" dirty="0">
                  <a:solidFill>
                    <a:schemeClr val="tx2"/>
                  </a:solidFill>
                </a:rPr>
                <a:t>Bradford Island</a:t>
              </a:r>
            </a:p>
          </p:txBody>
        </p:sp>
        <p:sp>
          <p:nvSpPr>
            <p:cNvPr id="30" name="TextBox 29">
              <a:extLst>
                <a:ext uri="{FF2B5EF4-FFF2-40B4-BE49-F238E27FC236}">
                  <a16:creationId xmlns:a16="http://schemas.microsoft.com/office/drawing/2014/main" id="{4D1156DD-7EAB-4165-97B3-86DC9CF8DA60}"/>
                </a:ext>
              </a:extLst>
            </p:cNvPr>
            <p:cNvSpPr txBox="1"/>
            <p:nvPr/>
          </p:nvSpPr>
          <p:spPr>
            <a:xfrm>
              <a:off x="7240572" y="5965937"/>
              <a:ext cx="1183337" cy="261610"/>
            </a:xfrm>
            <a:prstGeom prst="rect">
              <a:avLst/>
            </a:prstGeom>
            <a:noFill/>
          </p:spPr>
          <p:txBody>
            <a:bodyPr wrap="none" rtlCol="0">
              <a:spAutoFit/>
              <a:scene3d>
                <a:camera prst="orthographicFront">
                  <a:rot lat="0" lon="0" rev="0"/>
                </a:camera>
                <a:lightRig rig="threePt" dir="t"/>
              </a:scene3d>
            </a:bodyPr>
            <a:lstStyle/>
            <a:p>
              <a:r>
                <a:rPr lang="en-US" sz="1100" dirty="0">
                  <a:solidFill>
                    <a:srgbClr val="00B0F0"/>
                  </a:solidFill>
                </a:rPr>
                <a:t>Lake Bonneville</a:t>
              </a:r>
            </a:p>
          </p:txBody>
        </p:sp>
        <p:cxnSp>
          <p:nvCxnSpPr>
            <p:cNvPr id="4" name="Straight Connector 3">
              <a:extLst>
                <a:ext uri="{FF2B5EF4-FFF2-40B4-BE49-F238E27FC236}">
                  <a16:creationId xmlns:a16="http://schemas.microsoft.com/office/drawing/2014/main" id="{F34A08D2-37AD-42FB-917F-AE79226DB4A4}"/>
                </a:ext>
              </a:extLst>
            </p:cNvPr>
            <p:cNvCxnSpPr>
              <a:cxnSpLocks/>
            </p:cNvCxnSpPr>
            <p:nvPr/>
          </p:nvCxnSpPr>
          <p:spPr>
            <a:xfrm flipV="1">
              <a:off x="4311436" y="3847941"/>
              <a:ext cx="156368" cy="55903"/>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34" name="Straight Connector 33">
              <a:extLst>
                <a:ext uri="{FF2B5EF4-FFF2-40B4-BE49-F238E27FC236}">
                  <a16:creationId xmlns:a16="http://schemas.microsoft.com/office/drawing/2014/main" id="{3BA93A26-FD6A-40F8-B106-BF1BD6E928B0}"/>
                </a:ext>
              </a:extLst>
            </p:cNvPr>
            <p:cNvCxnSpPr>
              <a:cxnSpLocks/>
            </p:cNvCxnSpPr>
            <p:nvPr/>
          </p:nvCxnSpPr>
          <p:spPr>
            <a:xfrm>
              <a:off x="4461997" y="3847941"/>
              <a:ext cx="992705" cy="992981"/>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38" name="Straight Connector 37">
              <a:extLst>
                <a:ext uri="{FF2B5EF4-FFF2-40B4-BE49-F238E27FC236}">
                  <a16:creationId xmlns:a16="http://schemas.microsoft.com/office/drawing/2014/main" id="{7439B2DE-3607-408C-BADA-E72781E281E6}"/>
                </a:ext>
              </a:extLst>
            </p:cNvPr>
            <p:cNvCxnSpPr>
              <a:cxnSpLocks/>
              <a:endCxn id="15" idx="9"/>
            </p:cNvCxnSpPr>
            <p:nvPr/>
          </p:nvCxnSpPr>
          <p:spPr>
            <a:xfrm flipV="1">
              <a:off x="5400474" y="4741612"/>
              <a:ext cx="213354" cy="147180"/>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40" name="Straight Connector 39">
              <a:extLst>
                <a:ext uri="{FF2B5EF4-FFF2-40B4-BE49-F238E27FC236}">
                  <a16:creationId xmlns:a16="http://schemas.microsoft.com/office/drawing/2014/main" id="{E4423CFB-7996-4F5B-B6BC-608CC3FE287F}"/>
                </a:ext>
              </a:extLst>
            </p:cNvPr>
            <p:cNvCxnSpPr>
              <a:cxnSpLocks/>
            </p:cNvCxnSpPr>
            <p:nvPr/>
          </p:nvCxnSpPr>
          <p:spPr>
            <a:xfrm flipV="1">
              <a:off x="6648228" y="3626291"/>
              <a:ext cx="188411" cy="156156"/>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42" name="Straight Connector 41">
              <a:extLst>
                <a:ext uri="{FF2B5EF4-FFF2-40B4-BE49-F238E27FC236}">
                  <a16:creationId xmlns:a16="http://schemas.microsoft.com/office/drawing/2014/main" id="{74745328-3BAF-481D-AA80-D81F173EB6E7}"/>
                </a:ext>
              </a:extLst>
            </p:cNvPr>
            <p:cNvCxnSpPr>
              <a:cxnSpLocks/>
            </p:cNvCxnSpPr>
            <p:nvPr/>
          </p:nvCxnSpPr>
          <p:spPr>
            <a:xfrm>
              <a:off x="6826361" y="3651628"/>
              <a:ext cx="342167" cy="277927"/>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45" name="Straight Connector 44">
              <a:extLst>
                <a:ext uri="{FF2B5EF4-FFF2-40B4-BE49-F238E27FC236}">
                  <a16:creationId xmlns:a16="http://schemas.microsoft.com/office/drawing/2014/main" id="{C576DB8F-93A3-4049-99B3-00EC10E07124}"/>
                </a:ext>
              </a:extLst>
            </p:cNvPr>
            <p:cNvCxnSpPr>
              <a:cxnSpLocks/>
              <a:endCxn id="14" idx="4"/>
            </p:cNvCxnSpPr>
            <p:nvPr/>
          </p:nvCxnSpPr>
          <p:spPr>
            <a:xfrm flipV="1">
              <a:off x="7094666" y="4039937"/>
              <a:ext cx="281815" cy="8103"/>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grpSp>
      <p:sp>
        <p:nvSpPr>
          <p:cNvPr id="32" name="Down Arrow 18">
            <a:extLst>
              <a:ext uri="{FF2B5EF4-FFF2-40B4-BE49-F238E27FC236}">
                <a16:creationId xmlns:a16="http://schemas.microsoft.com/office/drawing/2014/main" id="{605FA5C4-938F-43B0-8C1A-4B86352B6CBA}"/>
              </a:ext>
            </a:extLst>
          </p:cNvPr>
          <p:cNvSpPr/>
          <p:nvPr/>
        </p:nvSpPr>
        <p:spPr>
          <a:xfrm rot="13355278">
            <a:off x="10374520" y="1701784"/>
            <a:ext cx="620368" cy="1178116"/>
          </a:xfrm>
          <a:prstGeom prst="downArrow">
            <a:avLst/>
          </a:prstGeom>
          <a:solidFill>
            <a:schemeClr val="bg1">
              <a:lumMod val="20000"/>
              <a:lumOff val="80000"/>
            </a:schemeClr>
          </a:solidFill>
          <a:ln>
            <a:solidFill>
              <a:schemeClr val="tx2"/>
            </a:solidFill>
          </a:ln>
        </p:spPr>
        <p:style>
          <a:lnRef idx="2">
            <a:schemeClr val="accent6"/>
          </a:lnRef>
          <a:fillRef idx="1">
            <a:schemeClr val="lt1"/>
          </a:fillRef>
          <a:effectRef idx="0">
            <a:schemeClr val="accent6"/>
          </a:effectRef>
          <a:fontRef idx="minor">
            <a:schemeClr val="dk1"/>
          </a:fontRef>
        </p:style>
        <p:txBody>
          <a:bodyPr vert="vert" rtlCol="0" anchor="ctr"/>
          <a:lstStyle/>
          <a:p>
            <a:pPr algn="ctr"/>
            <a:r>
              <a:rPr lang="en-US" dirty="0"/>
              <a:t>NORTH</a:t>
            </a:r>
          </a:p>
        </p:txBody>
      </p:sp>
    </p:spTree>
    <p:extLst>
      <p:ext uri="{BB962C8B-B14F-4D97-AF65-F5344CB8AC3E}">
        <p14:creationId xmlns:p14="http://schemas.microsoft.com/office/powerpoint/2010/main" val="1550281583"/>
      </p:ext>
    </p:extLst>
  </p:cSld>
  <p:clrMapOvr>
    <a:masterClrMapping/>
  </p:clrMapOvr>
</p:sld>
</file>

<file path=ppt/theme/theme1.xml><?xml version="1.0" encoding="utf-8"?>
<a:theme xmlns:a="http://schemas.openxmlformats.org/drawingml/2006/main" name="PUBLIC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UI Upper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59B595DFB787429EAA67CC9E3F514B" ma:contentTypeVersion="21" ma:contentTypeDescription="Create a new document." ma:contentTypeScope="" ma:versionID="a9d518ffb5f3693b2a3d8ebafe50c5a4">
  <xsd:schema xmlns:xsd="http://www.w3.org/2001/XMLSchema" xmlns:xs="http://www.w3.org/2001/XMLSchema" xmlns:p="http://schemas.microsoft.com/office/2006/metadata/properties" xmlns:ns2="5d9080f0-63cf-446e-a27d-ed18f2ae0a44" xmlns:ns3="f5a1cdf6-81b6-4fdc-b1b8-01010fe74848" targetNamespace="http://schemas.microsoft.com/office/2006/metadata/properties" ma:root="true" ma:fieldsID="adbda67ab7d252e7bea7a50b98b6ce57" ns2:_="" ns3:_="">
    <xsd:import namespace="5d9080f0-63cf-446e-a27d-ed18f2ae0a44"/>
    <xsd:import namespace="f5a1cdf6-81b6-4fdc-b1b8-01010fe7484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ApprovalDate" minOccurs="0"/>
                <xsd:element ref="ns3:SharedWithUsers" minOccurs="0"/>
                <xsd:element ref="ns3:SharedWithDetails" minOccurs="0"/>
                <xsd:element ref="ns2:DSOG" minOccurs="0"/>
                <xsd:element ref="ns2:MediaServiceDateTaken" minOccurs="0"/>
                <xsd:element ref="ns2:PresentationDate" minOccurs="0"/>
                <xsd:element ref="ns2:District" minOccurs="0"/>
                <xsd:element ref="ns2:Dam" minOccurs="0"/>
                <xsd:element ref="ns2:Dam_x003a__x0020_NID_x0020_ID" minOccurs="0"/>
                <xsd:element ref="ns2:MediaServiceLocation" minOccurs="0"/>
                <xsd:element ref="ns2:DraftDate"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9080f0-63cf-446e-a27d-ed18f2ae0a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e6c1609-49e0-4fdc-8f5b-8b798a969131"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ApprovalDate" ma:index="16" nillable="true" ma:displayName="Approval Date" ma:format="DateOnly" ma:internalName="ApprovalDate">
      <xsd:simpleType>
        <xsd:restriction base="dms:DateTime"/>
      </xsd:simpleType>
    </xsd:element>
    <xsd:element name="DSOG" ma:index="19" nillable="true" ma:displayName="DSOG" ma:format="Dropdown" ma:internalName="DSOG">
      <xsd:simpleType>
        <xsd:restriction base="dms:Text">
          <xsd:maxLength value="255"/>
        </xsd:restrictio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PresentationDate" ma:index="21" nillable="true" ma:displayName="Date" ma:format="DateOnly" ma:internalName="PresentationDate">
      <xsd:simpleType>
        <xsd:restriction base="dms:DateTime"/>
      </xsd:simpleType>
    </xsd:element>
    <xsd:element name="District" ma:index="22" nillable="true" ma:displayName="District" ma:format="Dropdown" ma:internalName="District">
      <xsd:simpleType>
        <xsd:restriction base="dms:Choice">
          <xsd:enumeration value="NWS"/>
          <xsd:enumeration value="NWP"/>
          <xsd:enumeration value="NWW"/>
          <xsd:enumeration value="NWK"/>
          <xsd:enumeration value="NWO"/>
          <xsd:enumeration value="NWD"/>
          <xsd:enumeration value="USACE"/>
          <xsd:enumeration value="LRD"/>
        </xsd:restriction>
      </xsd:simpleType>
    </xsd:element>
    <xsd:element name="Dam" ma:index="23" nillable="true" ma:displayName="Dam" ma:format="Dropdown" ma:list="5d9f7d0e-4b1c-41f9-a89f-b698734c538e" ma:internalName="Dam" ma:showField="Title">
      <xsd:simpleType>
        <xsd:restriction base="dms:Lookup"/>
      </xsd:simpleType>
    </xsd:element>
    <xsd:element name="Dam_x003a__x0020_NID_x0020_ID" ma:index="24" nillable="true" ma:displayName="Dam: NID ID" ma:format="Dropdown" ma:list="5d9f7d0e-4b1c-41f9-a89f-b698734c538e" ma:internalName="Dam_x003a__x0020_NID_x0020_ID" ma:readOnly="true" ma:showField="NIDID">
      <xsd:simpleType>
        <xsd:restriction base="dms:Lookup"/>
      </xsd:simpleType>
    </xsd:element>
    <xsd:element name="MediaServiceLocation" ma:index="25" nillable="true" ma:displayName="Location" ma:indexed="true" ma:internalName="MediaServiceLocation" ma:readOnly="true">
      <xsd:simpleType>
        <xsd:restriction base="dms:Text"/>
      </xsd:simpleType>
    </xsd:element>
    <xsd:element name="DraftDate" ma:index="26" nillable="true" ma:displayName="Draft Date" ma:format="DateOnly" ma:internalName="DraftDate">
      <xsd:simpleType>
        <xsd:restriction base="dms:DateTime"/>
      </xsd:simpleType>
    </xsd:element>
    <xsd:element name="MediaLengthInSeconds" ma:index="27" nillable="true" ma:displayName="MediaLengthInSeconds" ma:hidden="true" ma:internalName="MediaLengthInSeconds" ma:readOnly="true">
      <xsd:simpleType>
        <xsd:restriction base="dms:Unknown"/>
      </xsd:simple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a1cdf6-81b6-4fdc-b1b8-01010fe7484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b959a84-7ac1-4c3d-b0be-02976bf3b9c6}" ma:internalName="TaxCatchAll" ma:showField="CatchAllData" ma:web="f5a1cdf6-81b6-4fdc-b1b8-01010fe74848">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5a1cdf6-81b6-4fdc-b1b8-01010fe74848" xsi:nil="true"/>
    <PresentationDate xmlns="5d9080f0-63cf-446e-a27d-ed18f2ae0a44" xsi:nil="true"/>
    <DraftDate xmlns="5d9080f0-63cf-446e-a27d-ed18f2ae0a44" xsi:nil="true"/>
    <ApprovalDate xmlns="5d9080f0-63cf-446e-a27d-ed18f2ae0a44" xsi:nil="true"/>
    <Dam xmlns="5d9080f0-63cf-446e-a27d-ed18f2ae0a44" xsi:nil="true"/>
    <DSOG xmlns="5d9080f0-63cf-446e-a27d-ed18f2ae0a44" xsi:nil="true"/>
    <District xmlns="5d9080f0-63cf-446e-a27d-ed18f2ae0a44" xsi:nil="true"/>
    <lcf76f155ced4ddcb4097134ff3c332f xmlns="5d9080f0-63cf-446e-a27d-ed18f2ae0a4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7575E0E-9C38-4966-8C09-0B031572A741}"/>
</file>

<file path=customXml/itemProps2.xml><?xml version="1.0" encoding="utf-8"?>
<ds:datastoreItem xmlns:ds="http://schemas.openxmlformats.org/officeDocument/2006/customXml" ds:itemID="{55E659CF-7FCA-4382-820A-C09EC0B5BD62}"/>
</file>

<file path=customXml/itemProps3.xml><?xml version="1.0" encoding="utf-8"?>
<ds:datastoreItem xmlns:ds="http://schemas.openxmlformats.org/officeDocument/2006/customXml" ds:itemID="{5E6E997C-A683-4BB8-8739-49A8B5B2479C}"/>
</file>

<file path=docProps/app.xml><?xml version="1.0" encoding="utf-8"?>
<Properties xmlns="http://schemas.openxmlformats.org/officeDocument/2006/extended-properties" xmlns:vt="http://schemas.openxmlformats.org/officeDocument/2006/docPropsVTypes">
  <TotalTime>23210</TotalTime>
  <Words>1943</Words>
  <Application>Microsoft Office PowerPoint</Application>
  <PresentationFormat>Widescreen</PresentationFormat>
  <Paragraphs>231</Paragraphs>
  <Slides>18</Slides>
  <Notes>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18</vt:i4>
      </vt:variant>
    </vt:vector>
  </HeadingPairs>
  <TitlesOfParts>
    <vt:vector size="22" baseType="lpstr">
      <vt:lpstr>Arial</vt:lpstr>
      <vt:lpstr>Calibri</vt:lpstr>
      <vt:lpstr>PUBLIC left Castle template </vt:lpstr>
      <vt:lpstr>CUI Upper left Castle template </vt:lpstr>
      <vt:lpstr>Bonneville Lock &amp; Dam  </vt:lpstr>
      <vt:lpstr>Risk associated with Bonneville Dam</vt:lpstr>
      <vt:lpstr>PowerPoint Presentation</vt:lpstr>
      <vt:lpstr>Bonneville Lock &amp; Dam – page 1 of 2 </vt:lpstr>
      <vt:lpstr>Bonneville Lock &amp; Dam – page 2 of 2</vt:lpstr>
      <vt:lpstr>Recent History</vt:lpstr>
      <vt:lpstr>Asset Strategy</vt:lpstr>
      <vt:lpstr>Hydrology</vt:lpstr>
      <vt:lpstr>Electrical</vt:lpstr>
      <vt:lpstr>Gate splitting concerns</vt:lpstr>
      <vt:lpstr>Two Paths Forward</vt:lpstr>
      <vt:lpstr>Cranes</vt:lpstr>
      <vt:lpstr>Hoists</vt:lpstr>
      <vt:lpstr>Gate Repair Pits</vt:lpstr>
      <vt:lpstr>Bridge Spans</vt:lpstr>
      <vt:lpstr>spillway bridge spans repair – Continued </vt:lpstr>
      <vt:lpstr>Bridge Span B</vt:lpstr>
      <vt:lpstr>Other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Derugin, Andrew G CIV (USA)</dc:creator>
  <cp:lastModifiedBy>Ross</cp:lastModifiedBy>
  <cp:revision>21</cp:revision>
  <dcterms:created xsi:type="dcterms:W3CDTF">2023-08-28T21:39:17Z</dcterms:created>
  <dcterms:modified xsi:type="dcterms:W3CDTF">2023-09-14T15:59:59Z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0x0101002659B595DFB787429EAA67CC9E3F514B</vt:lpwstr>
  </property>
</Properties>
</file>